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5" r:id="rId1"/>
  </p:sldMasterIdLst>
  <p:notesMasterIdLst>
    <p:notesMasterId r:id="rId36"/>
  </p:notesMasterIdLst>
  <p:handoutMasterIdLst>
    <p:handoutMasterId r:id="rId37"/>
  </p:handoutMasterIdLst>
  <p:sldIdLst>
    <p:sldId id="256" r:id="rId2"/>
    <p:sldId id="276" r:id="rId3"/>
    <p:sldId id="257" r:id="rId4"/>
    <p:sldId id="259" r:id="rId5"/>
    <p:sldId id="260" r:id="rId6"/>
    <p:sldId id="277" r:id="rId7"/>
    <p:sldId id="293" r:id="rId8"/>
    <p:sldId id="281" r:id="rId9"/>
    <p:sldId id="282" r:id="rId10"/>
    <p:sldId id="283" r:id="rId11"/>
    <p:sldId id="284" r:id="rId12"/>
    <p:sldId id="286" r:id="rId13"/>
    <p:sldId id="287" r:id="rId14"/>
    <p:sldId id="262" r:id="rId15"/>
    <p:sldId id="278" r:id="rId16"/>
    <p:sldId id="263" r:id="rId17"/>
    <p:sldId id="265" r:id="rId18"/>
    <p:sldId id="302" r:id="rId19"/>
    <p:sldId id="303" r:id="rId20"/>
    <p:sldId id="266" r:id="rId21"/>
    <p:sldId id="267" r:id="rId22"/>
    <p:sldId id="268" r:id="rId23"/>
    <p:sldId id="270" r:id="rId24"/>
    <p:sldId id="295" r:id="rId25"/>
    <p:sldId id="301" r:id="rId26"/>
    <p:sldId id="297" r:id="rId27"/>
    <p:sldId id="294" r:id="rId28"/>
    <p:sldId id="299" r:id="rId29"/>
    <p:sldId id="274" r:id="rId30"/>
    <p:sldId id="296" r:id="rId31"/>
    <p:sldId id="304" r:id="rId32"/>
    <p:sldId id="305" r:id="rId33"/>
    <p:sldId id="291" r:id="rId34"/>
    <p:sldId id="292" r:id="rId35"/>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5" autoAdjust="0"/>
    <p:restoredTop sz="94639" autoAdjust="0"/>
  </p:normalViewPr>
  <p:slideViewPr>
    <p:cSldViewPr snapToGrid="0" snapToObjects="1">
      <p:cViewPr varScale="1">
        <p:scale>
          <a:sx n="103" d="100"/>
          <a:sy n="103" d="100"/>
        </p:scale>
        <p:origin x="234" y="102"/>
      </p:cViewPr>
      <p:guideLst>
        <p:guide orient="horz" pos="2160"/>
        <p:guide pos="2880"/>
      </p:guideLst>
    </p:cSldViewPr>
  </p:slideViewPr>
  <p:outlineViewPr>
    <p:cViewPr>
      <p:scale>
        <a:sx n="33" d="100"/>
        <a:sy n="33" d="100"/>
      </p:scale>
      <p:origin x="0" y="2370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84483E5B-6B46-4B61-9913-896960503305}" type="datetimeFigureOut">
              <a:rPr lang="en-US" smtClean="0"/>
              <a:pPr/>
              <a:t>9/29/2017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E56D7C0-5F1D-4047-9269-8E78533E0C45}" type="slidenum">
              <a:rPr lang="en-US" smtClean="0"/>
              <a:pPr/>
              <a:t>‹#›</a:t>
            </a:fld>
            <a:endParaRPr lang="en-US"/>
          </a:p>
        </p:txBody>
      </p:sp>
    </p:spTree>
    <p:extLst>
      <p:ext uri="{BB962C8B-B14F-4D97-AF65-F5344CB8AC3E}">
        <p14:creationId xmlns:p14="http://schemas.microsoft.com/office/powerpoint/2010/main" val="38755465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D7874F8-4290-5340-8A37-A5F586A10B37}" type="datetimeFigureOut">
              <a:rPr lang="en-US" smtClean="0"/>
              <a:pPr/>
              <a:t>9/29/2017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6547B53-9569-3B4F-8CDF-C8AC72B26BFD}" type="slidenum">
              <a:rPr lang="en-US" smtClean="0"/>
              <a:pPr/>
              <a:t>‹#›</a:t>
            </a:fld>
            <a:endParaRPr lang="en-US"/>
          </a:p>
        </p:txBody>
      </p:sp>
    </p:spTree>
    <p:extLst>
      <p:ext uri="{BB962C8B-B14F-4D97-AF65-F5344CB8AC3E}">
        <p14:creationId xmlns:p14="http://schemas.microsoft.com/office/powerpoint/2010/main" val="68645490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SAFETY -Student far exceeds college admissions average GPA and test scores. </a:t>
            </a:r>
            <a:endParaRPr lang="en-US" dirty="0" smtClean="0"/>
          </a:p>
          <a:p>
            <a:endParaRPr lang="en-US" dirty="0" smtClean="0"/>
          </a:p>
          <a:p>
            <a:r>
              <a:rPr lang="en-US" b="1" dirty="0" smtClean="0"/>
              <a:t>LIKELY -Student has the average college admission GPA and test scores. </a:t>
            </a:r>
            <a:endParaRPr lang="en-US" dirty="0" smtClean="0"/>
          </a:p>
          <a:p>
            <a:endParaRPr lang="en-US" dirty="0" smtClean="0"/>
          </a:p>
          <a:p>
            <a:r>
              <a:rPr lang="en-US" b="1" dirty="0" smtClean="0"/>
              <a:t>REACH </a:t>
            </a:r>
            <a:r>
              <a:rPr lang="en-US" dirty="0" smtClean="0"/>
              <a:t>-</a:t>
            </a:r>
            <a:r>
              <a:rPr lang="en-US" b="1" dirty="0" smtClean="0"/>
              <a:t>Student</a:t>
            </a:r>
            <a:r>
              <a:rPr lang="en-US" dirty="0" smtClean="0"/>
              <a:t> </a:t>
            </a:r>
            <a:r>
              <a:rPr lang="en-US" b="1" dirty="0" smtClean="0"/>
              <a:t>is below the college admission average GPA and test scores. </a:t>
            </a:r>
            <a:endParaRPr lang="en-US" dirty="0" smtClean="0"/>
          </a:p>
          <a:p>
            <a:endParaRPr lang="en-US" dirty="0"/>
          </a:p>
        </p:txBody>
      </p:sp>
      <p:sp>
        <p:nvSpPr>
          <p:cNvPr id="4" name="Slide Number Placeholder 3"/>
          <p:cNvSpPr>
            <a:spLocks noGrp="1"/>
          </p:cNvSpPr>
          <p:nvPr>
            <p:ph type="sldNum" sz="quarter" idx="10"/>
          </p:nvPr>
        </p:nvSpPr>
        <p:spPr/>
        <p:txBody>
          <a:bodyPr/>
          <a:lstStyle/>
          <a:p>
            <a:fld id="{D6547B53-9569-3B4F-8CDF-C8AC72B26BFD}" type="slidenum">
              <a:rPr lang="en-US" smtClean="0"/>
              <a:pPr/>
              <a:t>6</a:t>
            </a:fld>
            <a:endParaRPr lang="en-US"/>
          </a:p>
        </p:txBody>
      </p:sp>
    </p:spTree>
    <p:extLst>
      <p:ext uri="{BB962C8B-B14F-4D97-AF65-F5344CB8AC3E}">
        <p14:creationId xmlns:p14="http://schemas.microsoft.com/office/powerpoint/2010/main" val="133550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NACAC</a:t>
            </a:r>
          </a:p>
          <a:p>
            <a:endParaRPr lang="en-US" dirty="0" smtClean="0"/>
          </a:p>
          <a:p>
            <a:r>
              <a:rPr lang="en-US" dirty="0" smtClean="0"/>
              <a:t>GPA</a:t>
            </a:r>
          </a:p>
          <a:p>
            <a:r>
              <a:rPr lang="en-US" dirty="0" smtClean="0"/>
              <a:t>Rigor</a:t>
            </a:r>
          </a:p>
          <a:p>
            <a:r>
              <a:rPr lang="en-US" dirty="0" smtClean="0"/>
              <a:t>Test Scores</a:t>
            </a:r>
          </a:p>
          <a:p>
            <a:endParaRPr lang="en-US" dirty="0" smtClean="0"/>
          </a:p>
          <a:p>
            <a:r>
              <a:rPr lang="en-US" dirty="0" smtClean="0"/>
              <a:t>Additional factors:</a:t>
            </a:r>
          </a:p>
          <a:p>
            <a:r>
              <a:rPr lang="en-US" dirty="0" err="1"/>
              <a:t>racurricular</a:t>
            </a:r>
            <a:r>
              <a:rPr lang="en-US" dirty="0"/>
              <a:t> activities </a:t>
            </a:r>
          </a:p>
          <a:p>
            <a:r>
              <a:rPr lang="en-US" dirty="0"/>
              <a:t>Leadership roles </a:t>
            </a:r>
          </a:p>
          <a:p>
            <a:r>
              <a:rPr lang="en-US" dirty="0"/>
              <a:t>College application essays </a:t>
            </a:r>
          </a:p>
          <a:p>
            <a:r>
              <a:rPr lang="en-US" dirty="0"/>
              <a:t>Letters of recommendations </a:t>
            </a:r>
          </a:p>
          <a:p>
            <a:r>
              <a:rPr lang="en-US" dirty="0"/>
              <a:t>Resumes, interviews, portfolios </a:t>
            </a:r>
          </a:p>
          <a:p>
            <a:r>
              <a:rPr lang="en-US" dirty="0"/>
              <a:t>Demonstrated interest </a:t>
            </a:r>
          </a:p>
          <a:p>
            <a:endParaRPr lang="en-US" dirty="0"/>
          </a:p>
        </p:txBody>
      </p:sp>
      <p:sp>
        <p:nvSpPr>
          <p:cNvPr id="4" name="Slide Number Placeholder 3"/>
          <p:cNvSpPr>
            <a:spLocks noGrp="1"/>
          </p:cNvSpPr>
          <p:nvPr>
            <p:ph type="sldNum" sz="quarter" idx="10"/>
          </p:nvPr>
        </p:nvSpPr>
        <p:spPr/>
        <p:txBody>
          <a:bodyPr/>
          <a:lstStyle/>
          <a:p>
            <a:fld id="{D6547B53-9569-3B4F-8CDF-C8AC72B26BFD}" type="slidenum">
              <a:rPr lang="en-US" smtClean="0"/>
              <a:pPr/>
              <a:t>12</a:t>
            </a:fld>
            <a:endParaRPr lang="en-US"/>
          </a:p>
        </p:txBody>
      </p:sp>
    </p:spTree>
    <p:extLst>
      <p:ext uri="{BB962C8B-B14F-4D97-AF65-F5344CB8AC3E}">
        <p14:creationId xmlns:p14="http://schemas.microsoft.com/office/powerpoint/2010/main" val="38200666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F2EE519F-E2F0-AF41-B9F5-68A09A992DE9}" type="slidenum">
              <a:rPr lang="en-US" smtClean="0"/>
              <a:pPr/>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US"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676EA34E-04CE-5640-A0E7-0E67626AB39C}" type="datetimeFigureOut">
              <a:rPr lang="en-US" smtClean="0"/>
              <a:pPr/>
              <a:t>9/29/2017</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676EA34E-04CE-5640-A0E7-0E67626AB39C}" type="datetimeFigureOut">
              <a:rPr lang="en-US" smtClean="0"/>
              <a:pPr/>
              <a:t>9/29/2017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EE519F-E2F0-AF41-B9F5-68A09A992DE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6EA34E-04CE-5640-A0E7-0E67626AB39C}" type="datetimeFigureOut">
              <a:rPr lang="en-US" smtClean="0"/>
              <a:pPr/>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EE519F-E2F0-AF41-B9F5-68A09A992DE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676EA34E-04CE-5640-A0E7-0E67626AB39C}" type="datetimeFigureOut">
              <a:rPr lang="en-US" smtClean="0"/>
              <a:pPr/>
              <a:t>9/29/2017</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F2EE519F-E2F0-AF41-B9F5-68A09A992DE9}" type="slidenum">
              <a:rPr lang="en-US" smtClean="0"/>
              <a:pPr/>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676EA34E-04CE-5640-A0E7-0E67626AB39C}" type="datetimeFigureOut">
              <a:rPr lang="en-US" smtClean="0"/>
              <a:pPr/>
              <a:t>9/29/2017</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F2EE519F-E2F0-AF41-B9F5-68A09A992DE9}"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676EA34E-04CE-5640-A0E7-0E67626AB39C}" type="datetimeFigureOut">
              <a:rPr lang="en-US" smtClean="0"/>
              <a:pPr/>
              <a:t>9/29/2017</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F2EE519F-E2F0-AF41-B9F5-68A09A992DE9}"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76EA34E-04CE-5640-A0E7-0E67626AB39C}" type="datetimeFigureOut">
              <a:rPr lang="en-US" smtClean="0"/>
              <a:pPr/>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EE519F-E2F0-AF41-B9F5-68A09A992DE9}"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76EA34E-04CE-5640-A0E7-0E67626AB39C}" type="datetimeFigureOut">
              <a:rPr lang="en-US" smtClean="0"/>
              <a:pPr/>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EE519F-E2F0-AF41-B9F5-68A09A992DE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76EA34E-04CE-5640-A0E7-0E67626AB39C}" type="datetimeFigureOut">
              <a:rPr lang="en-US" smtClean="0"/>
              <a:pPr/>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EE519F-E2F0-AF41-B9F5-68A09A992DE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6EA34E-04CE-5640-A0E7-0E67626AB39C}" type="datetimeFigureOut">
              <a:rPr lang="en-US" smtClean="0"/>
              <a:pPr/>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EE519F-E2F0-AF41-B9F5-68A09A992DE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76EA34E-04CE-5640-A0E7-0E67626AB39C}" type="datetimeFigureOut">
              <a:rPr lang="en-US" smtClean="0"/>
              <a:pPr/>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EE519F-E2F0-AF41-B9F5-68A09A992DE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676EA34E-04CE-5640-A0E7-0E67626AB39C}" type="datetimeFigureOut">
              <a:rPr lang="en-US" smtClean="0"/>
              <a:pPr/>
              <a:t>9/29/2017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EE519F-E2F0-AF41-B9F5-68A09A992DE9}" type="slidenum">
              <a:rPr lang="en-US" smtClean="0"/>
              <a:pPr/>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76EA34E-04CE-5640-A0E7-0E67626AB39C}" type="datetimeFigureOut">
              <a:rPr lang="en-US" smtClean="0"/>
              <a:pPr/>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EE519F-E2F0-AF41-B9F5-68A09A992DE9}" type="slidenum">
              <a:rPr lang="en-US" smtClean="0"/>
              <a:pPr/>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76EA34E-04CE-5640-A0E7-0E67626AB39C}" type="datetimeFigureOut">
              <a:rPr lang="en-US" smtClean="0"/>
              <a:pPr/>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EE519F-E2F0-AF41-B9F5-68A09A992DE9}" type="slidenum">
              <a:rPr lang="en-US" smtClean="0"/>
              <a:pPr/>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676EA34E-04CE-5640-A0E7-0E67626AB39C}" type="datetimeFigureOut">
              <a:rPr lang="en-US" smtClean="0"/>
              <a:pPr/>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EE519F-E2F0-AF41-B9F5-68A09A992DE9}" type="slidenum">
              <a:rPr lang="en-US" smtClean="0"/>
              <a:pPr/>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76EA34E-04CE-5640-A0E7-0E67626AB39C}" type="datetimeFigureOut">
              <a:rPr lang="en-US" smtClean="0"/>
              <a:pPr/>
              <a:t>9/29/2017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EE519F-E2F0-AF41-B9F5-68A09A992DE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676EA34E-04CE-5640-A0E7-0E67626AB39C}" type="datetimeFigureOut">
              <a:rPr lang="en-US" smtClean="0"/>
              <a:pPr/>
              <a:t>9/29/2017</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F2EE519F-E2F0-AF41-B9F5-68A09A992DE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hyperlink" Target="http://www.cfnc.org/" TargetMode="Externa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eligibilitycenter.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fafsa.ed.gov/"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mailto:Danam.catchpole@cms.k12.nc.us" TargetMode="External"/><Relationship Id="rId2" Type="http://schemas.openxmlformats.org/officeDocument/2006/relationships/hyperlink" Target="mailto:jenniferl.quintana@cms.k12.nc.us" TargetMode="Externa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hyperlink" Target="mailto:Kellyd.teague@cms.k12.nc.us" TargetMode="External"/><Relationship Id="rId4" Type="http://schemas.openxmlformats.org/officeDocument/2006/relationships/hyperlink" Target="mailto:Anne.conner@cms.k12.nc.u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6816" y="2756150"/>
            <a:ext cx="7888174" cy="1470025"/>
          </a:xfrm>
        </p:spPr>
        <p:txBody>
          <a:bodyPr/>
          <a:lstStyle/>
          <a:p>
            <a:r>
              <a:rPr lang="en-US" sz="4800" b="1" dirty="0" smtClean="0"/>
              <a:t>Welcome Senior Parents!</a:t>
            </a:r>
            <a:endParaRPr lang="en-US" sz="4800" b="1" dirty="0"/>
          </a:p>
        </p:txBody>
      </p:sp>
      <p:sp>
        <p:nvSpPr>
          <p:cNvPr id="3" name="Subtitle 2"/>
          <p:cNvSpPr>
            <a:spLocks noGrp="1"/>
          </p:cNvSpPr>
          <p:nvPr>
            <p:ph type="subTitle" idx="1"/>
          </p:nvPr>
        </p:nvSpPr>
        <p:spPr>
          <a:xfrm>
            <a:off x="1951901" y="4089977"/>
            <a:ext cx="6762749" cy="1752600"/>
          </a:xfrm>
        </p:spPr>
        <p:txBody>
          <a:bodyPr>
            <a:normAutofit/>
          </a:bodyPr>
          <a:lstStyle/>
          <a:p>
            <a:r>
              <a:rPr lang="en-US" sz="2800" b="1" dirty="0" smtClean="0"/>
              <a:t>CLASS OF 2018</a:t>
            </a:r>
            <a:endParaRPr lang="en-US" sz="2800" b="1" dirty="0"/>
          </a:p>
        </p:txBody>
      </p:sp>
      <p:pic>
        <p:nvPicPr>
          <p:cNvPr id="4" name="Picture 3"/>
          <p:cNvPicPr>
            <a:picLocks noChangeAspect="1"/>
          </p:cNvPicPr>
          <p:nvPr/>
        </p:nvPicPr>
        <p:blipFill>
          <a:blip r:embed="rId2"/>
          <a:stretch>
            <a:fillRect/>
          </a:stretch>
        </p:blipFill>
        <p:spPr>
          <a:xfrm>
            <a:off x="5776250" y="669958"/>
            <a:ext cx="2938118" cy="2637366"/>
          </a:xfrm>
          <a:prstGeom prst="rect">
            <a:avLst/>
          </a:prstGeom>
        </p:spPr>
      </p:pic>
    </p:spTree>
    <p:extLst>
      <p:ext uri="{BB962C8B-B14F-4D97-AF65-F5344CB8AC3E}">
        <p14:creationId xmlns:p14="http://schemas.microsoft.com/office/powerpoint/2010/main" val="41157992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2823" y="663204"/>
            <a:ext cx="8420711" cy="1044388"/>
          </a:xfrm>
        </p:spPr>
        <p:txBody>
          <a:bodyPr/>
          <a:lstStyle/>
          <a:p>
            <a:r>
              <a:rPr lang="en-US" dirty="0" smtClean="0"/>
              <a:t>UNC STATE SYSTEM: </a:t>
            </a:r>
            <a:br>
              <a:rPr lang="en-US" dirty="0" smtClean="0"/>
            </a:br>
            <a:r>
              <a:rPr lang="en-US" dirty="0" smtClean="0">
                <a:solidFill>
                  <a:srgbClr val="FF0000"/>
                </a:solidFill>
              </a:rPr>
              <a:t>Minimum</a:t>
            </a:r>
            <a:r>
              <a:rPr lang="en-US" dirty="0" smtClean="0"/>
              <a:t> Admission Requirements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546541750"/>
              </p:ext>
            </p:extLst>
          </p:nvPr>
        </p:nvGraphicFramePr>
        <p:xfrm>
          <a:off x="463190" y="2318824"/>
          <a:ext cx="8240004" cy="1416124"/>
        </p:xfrm>
        <a:graphic>
          <a:graphicData uri="http://schemas.openxmlformats.org/drawingml/2006/table">
            <a:tbl>
              <a:tblPr firstRow="1" bandRow="1">
                <a:tableStyleId>{5C22544A-7EE6-4342-B048-85BDC9FD1C3A}</a:tableStyleId>
              </a:tblPr>
              <a:tblGrid>
                <a:gridCol w="2060001"/>
                <a:gridCol w="2060001"/>
                <a:gridCol w="2060001"/>
                <a:gridCol w="2060001"/>
              </a:tblGrid>
              <a:tr h="776044">
                <a:tc>
                  <a:txBody>
                    <a:bodyPr/>
                    <a:lstStyle/>
                    <a:p>
                      <a:r>
                        <a:rPr lang="en-US" dirty="0" smtClean="0"/>
                        <a:t>Year</a:t>
                      </a:r>
                      <a:endParaRPr lang="en-US" dirty="0"/>
                    </a:p>
                  </a:txBody>
                  <a:tcPr/>
                </a:tc>
                <a:tc>
                  <a:txBody>
                    <a:bodyPr/>
                    <a:lstStyle/>
                    <a:p>
                      <a:r>
                        <a:rPr lang="en-US" dirty="0" smtClean="0"/>
                        <a:t>Minimum GPA</a:t>
                      </a:r>
                      <a:endParaRPr lang="en-US" dirty="0"/>
                    </a:p>
                  </a:txBody>
                  <a:tcPr/>
                </a:tc>
                <a:tc>
                  <a:txBody>
                    <a:bodyPr/>
                    <a:lstStyle/>
                    <a:p>
                      <a:r>
                        <a:rPr lang="en-US" dirty="0" smtClean="0"/>
                        <a:t>Minimum</a:t>
                      </a:r>
                      <a:r>
                        <a:rPr lang="en-US" baseline="0" dirty="0" smtClean="0"/>
                        <a:t> SAT (reading &amp; math)</a:t>
                      </a:r>
                      <a:endParaRPr lang="en-US" dirty="0"/>
                    </a:p>
                  </a:txBody>
                  <a:tcPr/>
                </a:tc>
                <a:tc>
                  <a:txBody>
                    <a:bodyPr/>
                    <a:lstStyle/>
                    <a:p>
                      <a:r>
                        <a:rPr lang="en-US" dirty="0" smtClean="0"/>
                        <a:t>Minimum ACT Composite</a:t>
                      </a:r>
                      <a:endParaRPr lang="en-US" dirty="0"/>
                    </a:p>
                  </a:txBody>
                  <a:tcPr/>
                </a:tc>
              </a:tr>
              <a:tr h="513169">
                <a:tc>
                  <a:txBody>
                    <a:bodyPr/>
                    <a:lstStyle/>
                    <a:p>
                      <a:r>
                        <a:rPr lang="en-US" dirty="0" smtClean="0">
                          <a:solidFill>
                            <a:schemeClr val="tx1"/>
                          </a:solidFill>
                        </a:rPr>
                        <a:t>Fall 2013 and beyond</a:t>
                      </a:r>
                      <a:endParaRPr lang="en-US" dirty="0">
                        <a:solidFill>
                          <a:schemeClr val="tx1"/>
                        </a:solidFill>
                      </a:endParaRPr>
                    </a:p>
                  </a:txBody>
                  <a:tcPr/>
                </a:tc>
                <a:tc>
                  <a:txBody>
                    <a:bodyPr/>
                    <a:lstStyle/>
                    <a:p>
                      <a:r>
                        <a:rPr lang="en-US" dirty="0" smtClean="0">
                          <a:solidFill>
                            <a:schemeClr val="tx1"/>
                          </a:solidFill>
                        </a:rPr>
                        <a:t>2.5</a:t>
                      </a:r>
                      <a:endParaRPr lang="en-US" dirty="0">
                        <a:solidFill>
                          <a:schemeClr val="tx1"/>
                        </a:solidFill>
                      </a:endParaRPr>
                    </a:p>
                  </a:txBody>
                  <a:tcPr/>
                </a:tc>
                <a:tc>
                  <a:txBody>
                    <a:bodyPr/>
                    <a:lstStyle/>
                    <a:p>
                      <a:r>
                        <a:rPr lang="en-US" dirty="0" smtClean="0">
                          <a:solidFill>
                            <a:schemeClr val="tx1"/>
                          </a:solidFill>
                        </a:rPr>
                        <a:t>800</a:t>
                      </a:r>
                      <a:endParaRPr lang="en-US" dirty="0">
                        <a:solidFill>
                          <a:schemeClr val="tx1"/>
                        </a:solidFill>
                      </a:endParaRPr>
                    </a:p>
                  </a:txBody>
                  <a:tcPr/>
                </a:tc>
                <a:tc>
                  <a:txBody>
                    <a:bodyPr/>
                    <a:lstStyle/>
                    <a:p>
                      <a:r>
                        <a:rPr lang="en-US" dirty="0" smtClean="0">
                          <a:solidFill>
                            <a:schemeClr val="tx1"/>
                          </a:solidFill>
                        </a:rPr>
                        <a:t>17</a:t>
                      </a:r>
                      <a:endParaRPr lang="en-US" dirty="0">
                        <a:solidFill>
                          <a:schemeClr val="tx1"/>
                        </a:solidFill>
                      </a:endParaRPr>
                    </a:p>
                  </a:txBody>
                  <a:tcPr/>
                </a:tc>
              </a:tr>
            </a:tbl>
          </a:graphicData>
        </a:graphic>
      </p:graphicFrame>
    </p:spTree>
    <p:extLst>
      <p:ext uri="{BB962C8B-B14F-4D97-AF65-F5344CB8AC3E}">
        <p14:creationId xmlns:p14="http://schemas.microsoft.com/office/powerpoint/2010/main" val="76193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Out-of-State </a:t>
            </a:r>
            <a:r>
              <a:rPr lang="en-US" dirty="0"/>
              <a:t>Colleges </a:t>
            </a:r>
          </a:p>
        </p:txBody>
      </p:sp>
      <p:sp>
        <p:nvSpPr>
          <p:cNvPr id="3" name="Content Placeholder 2"/>
          <p:cNvSpPr>
            <a:spLocks noGrp="1"/>
          </p:cNvSpPr>
          <p:nvPr>
            <p:ph idx="1"/>
          </p:nvPr>
        </p:nvSpPr>
        <p:spPr/>
        <p:txBody>
          <a:bodyPr/>
          <a:lstStyle/>
          <a:p>
            <a:r>
              <a:rPr lang="en-US" b="1" dirty="0" smtClean="0"/>
              <a:t>Admission </a:t>
            </a:r>
            <a:r>
              <a:rPr lang="en-US" b="1" dirty="0"/>
              <a:t>requirements vary by institution </a:t>
            </a:r>
            <a:endParaRPr lang="en-US" dirty="0"/>
          </a:p>
          <a:p>
            <a:r>
              <a:rPr lang="en-US" dirty="0" smtClean="0"/>
              <a:t>Often </a:t>
            </a:r>
            <a:r>
              <a:rPr lang="en-US" dirty="0"/>
              <a:t>use “committee” type admission process </a:t>
            </a:r>
          </a:p>
          <a:p>
            <a:r>
              <a:rPr lang="en-US" dirty="0" smtClean="0"/>
              <a:t>Students </a:t>
            </a:r>
            <a:r>
              <a:rPr lang="en-US" dirty="0"/>
              <a:t>should check with individual </a:t>
            </a:r>
            <a:r>
              <a:rPr lang="en-US" dirty="0" smtClean="0"/>
              <a:t>campuses/websites </a:t>
            </a:r>
            <a:r>
              <a:rPr lang="en-US" dirty="0"/>
              <a:t>to determine admission requirements &amp; deadlines </a:t>
            </a:r>
          </a:p>
          <a:p>
            <a:r>
              <a:rPr lang="en-US" dirty="0" smtClean="0"/>
              <a:t>Many </a:t>
            </a:r>
            <a:r>
              <a:rPr lang="en-US" dirty="0"/>
              <a:t>campuses use the Common </a:t>
            </a:r>
            <a:r>
              <a:rPr lang="en-US" dirty="0" smtClean="0"/>
              <a:t>Application</a:t>
            </a:r>
            <a:endParaRPr lang="en-US" dirty="0"/>
          </a:p>
        </p:txBody>
      </p:sp>
    </p:spTree>
    <p:extLst>
      <p:ext uri="{BB962C8B-B14F-4D97-AF65-F5344CB8AC3E}">
        <p14:creationId xmlns:p14="http://schemas.microsoft.com/office/powerpoint/2010/main" val="4866570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IN COLLEGE ADMISSION</a:t>
            </a:r>
            <a:endParaRPr lang="en-US" dirty="0"/>
          </a:p>
        </p:txBody>
      </p:sp>
      <p:sp>
        <p:nvSpPr>
          <p:cNvPr id="5" name="TextBox 4"/>
          <p:cNvSpPr txBox="1"/>
          <p:nvPr/>
        </p:nvSpPr>
        <p:spPr>
          <a:xfrm>
            <a:off x="1270000" y="5747946"/>
            <a:ext cx="6773333" cy="605294"/>
          </a:xfrm>
          <a:prstGeom prst="rect">
            <a:avLst/>
          </a:prstGeom>
          <a:noFill/>
        </p:spPr>
        <p:txBody>
          <a:bodyPr wrap="square" rtlCol="0">
            <a:spAutoFit/>
          </a:bodyPr>
          <a:lstStyle/>
          <a:p>
            <a:r>
              <a:rPr lang="en-US" sz="2500" baseline="30000" dirty="0">
                <a:solidFill>
                  <a:srgbClr val="FFFFFF"/>
                </a:solidFill>
              </a:rPr>
              <a:t>*** These factors become more important when student GPA and Test Score are average/below average range***</a:t>
            </a:r>
            <a:endParaRPr lang="en-US" sz="2500" dirty="0">
              <a:solidFill>
                <a:srgbClr val="FFFFFF"/>
              </a:solidFill>
            </a:endParaRPr>
          </a:p>
        </p:txBody>
      </p:sp>
      <p:sp>
        <p:nvSpPr>
          <p:cNvPr id="3" name="TextBox 2"/>
          <p:cNvSpPr txBox="1"/>
          <p:nvPr/>
        </p:nvSpPr>
        <p:spPr>
          <a:xfrm>
            <a:off x="940858" y="1763734"/>
            <a:ext cx="7422091" cy="3539431"/>
          </a:xfrm>
          <a:prstGeom prst="rect">
            <a:avLst/>
          </a:prstGeom>
          <a:noFill/>
        </p:spPr>
        <p:txBody>
          <a:bodyPr wrap="square" rtlCol="0">
            <a:spAutoFit/>
          </a:bodyPr>
          <a:lstStyle/>
          <a:p>
            <a:pPr marL="457200" indent="-457200">
              <a:buFont typeface="Arial"/>
              <a:buChar char="•"/>
            </a:pPr>
            <a:r>
              <a:rPr lang="en-US" sz="2800" dirty="0" smtClean="0">
                <a:solidFill>
                  <a:schemeClr val="bg1"/>
                </a:solidFill>
              </a:rPr>
              <a:t>Grades in all courses</a:t>
            </a:r>
          </a:p>
          <a:p>
            <a:pPr marL="457200" indent="-457200">
              <a:buFont typeface="Arial"/>
              <a:buChar char="•"/>
            </a:pPr>
            <a:r>
              <a:rPr lang="en-US" sz="2800" dirty="0" smtClean="0">
                <a:solidFill>
                  <a:schemeClr val="bg1"/>
                </a:solidFill>
              </a:rPr>
              <a:t>Standardized admissions tests (SAT, ACT)</a:t>
            </a:r>
          </a:p>
          <a:p>
            <a:pPr marL="457200" indent="-457200">
              <a:buFont typeface="Arial"/>
              <a:buChar char="•"/>
            </a:pPr>
            <a:r>
              <a:rPr lang="en-US" sz="2800" dirty="0" smtClean="0">
                <a:solidFill>
                  <a:schemeClr val="bg1"/>
                </a:solidFill>
              </a:rPr>
              <a:t>Class rank</a:t>
            </a:r>
          </a:p>
          <a:p>
            <a:pPr marL="457200" indent="-457200">
              <a:buFont typeface="Arial"/>
              <a:buChar char="•"/>
            </a:pPr>
            <a:r>
              <a:rPr lang="en-US" sz="2800" dirty="0" smtClean="0">
                <a:solidFill>
                  <a:schemeClr val="bg1"/>
                </a:solidFill>
              </a:rPr>
              <a:t>Essay or Personal Statement</a:t>
            </a:r>
          </a:p>
          <a:p>
            <a:pPr marL="457200" indent="-457200">
              <a:buFont typeface="Arial"/>
              <a:buChar char="•"/>
            </a:pPr>
            <a:r>
              <a:rPr lang="en-US" sz="2800" dirty="0" smtClean="0">
                <a:solidFill>
                  <a:schemeClr val="bg1"/>
                </a:solidFill>
              </a:rPr>
              <a:t>Letters of Recommendation *</a:t>
            </a:r>
          </a:p>
          <a:p>
            <a:pPr marL="457200" indent="-457200">
              <a:buFont typeface="Arial"/>
              <a:buChar char="•"/>
            </a:pPr>
            <a:r>
              <a:rPr lang="en-US" sz="2800" dirty="0" smtClean="0">
                <a:solidFill>
                  <a:schemeClr val="bg1"/>
                </a:solidFill>
              </a:rPr>
              <a:t>Student’s Demonstrated Interest *</a:t>
            </a:r>
          </a:p>
          <a:p>
            <a:pPr marL="457200" indent="-457200">
              <a:buFont typeface="Arial"/>
              <a:buChar char="•"/>
            </a:pPr>
            <a:r>
              <a:rPr lang="en-US" sz="2800" dirty="0" smtClean="0">
                <a:solidFill>
                  <a:schemeClr val="bg1"/>
                </a:solidFill>
              </a:rPr>
              <a:t>Interview *</a:t>
            </a:r>
          </a:p>
          <a:p>
            <a:pPr marL="457200" indent="-457200">
              <a:buFont typeface="Arial"/>
              <a:buChar char="•"/>
            </a:pPr>
            <a:r>
              <a:rPr lang="en-US" sz="2800" dirty="0" smtClean="0">
                <a:solidFill>
                  <a:schemeClr val="bg1"/>
                </a:solidFill>
              </a:rPr>
              <a:t>Work/Extracurricular Activities *</a:t>
            </a:r>
          </a:p>
        </p:txBody>
      </p:sp>
    </p:spTree>
    <p:extLst>
      <p:ext uri="{BB962C8B-B14F-4D97-AF65-F5344CB8AC3E}">
        <p14:creationId xmlns:p14="http://schemas.microsoft.com/office/powerpoint/2010/main" val="22795168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 of Admission Options </a:t>
            </a:r>
          </a:p>
        </p:txBody>
      </p:sp>
      <p:sp>
        <p:nvSpPr>
          <p:cNvPr id="3" name="Content Placeholder 2"/>
          <p:cNvSpPr>
            <a:spLocks noGrp="1"/>
          </p:cNvSpPr>
          <p:nvPr>
            <p:ph idx="1"/>
          </p:nvPr>
        </p:nvSpPr>
        <p:spPr>
          <a:xfrm>
            <a:off x="450155" y="1495939"/>
            <a:ext cx="8006883" cy="5135716"/>
          </a:xfrm>
        </p:spPr>
        <p:txBody>
          <a:bodyPr>
            <a:normAutofit fontScale="92500" lnSpcReduction="10000"/>
          </a:bodyPr>
          <a:lstStyle/>
          <a:p>
            <a:r>
              <a:rPr lang="en-US" b="1" dirty="0" smtClean="0"/>
              <a:t>Regular </a:t>
            </a:r>
            <a:r>
              <a:rPr lang="en-US" b="1" dirty="0"/>
              <a:t>Decision: </a:t>
            </a:r>
            <a:r>
              <a:rPr lang="en-US" dirty="0"/>
              <a:t>submit application by institution’s specified date and receives a decision within a stated period of </a:t>
            </a:r>
            <a:r>
              <a:rPr lang="en-US" dirty="0" smtClean="0"/>
              <a:t>time. </a:t>
            </a:r>
            <a:endParaRPr lang="en-US" dirty="0"/>
          </a:p>
          <a:p>
            <a:r>
              <a:rPr lang="en-US" b="1" dirty="0" smtClean="0"/>
              <a:t>Rolling </a:t>
            </a:r>
            <a:r>
              <a:rPr lang="en-US" b="1" dirty="0"/>
              <a:t>Admission: </a:t>
            </a:r>
            <a:r>
              <a:rPr lang="en-US" dirty="0"/>
              <a:t>institution reviews applications as they are completed and renders admissions decisions to students throughout the admissions </a:t>
            </a:r>
            <a:r>
              <a:rPr lang="en-US" dirty="0" smtClean="0"/>
              <a:t>cycle.</a:t>
            </a:r>
            <a:endParaRPr lang="en-US" dirty="0"/>
          </a:p>
          <a:p>
            <a:r>
              <a:rPr lang="en-US" b="1" dirty="0" smtClean="0"/>
              <a:t>Early </a:t>
            </a:r>
            <a:r>
              <a:rPr lang="en-US" b="1" dirty="0"/>
              <a:t>Action (EA): </a:t>
            </a:r>
            <a:r>
              <a:rPr lang="en-US" dirty="0"/>
              <a:t>students apply early to an institution of preference and receive a decision in advance of the regular response date. Students admitted under EA are not obligated to accept the offer of </a:t>
            </a:r>
            <a:r>
              <a:rPr lang="en-US" dirty="0" smtClean="0"/>
              <a:t>admission. </a:t>
            </a:r>
            <a:endParaRPr lang="en-US" dirty="0"/>
          </a:p>
          <a:p>
            <a:r>
              <a:rPr lang="en-US" b="1" dirty="0" smtClean="0"/>
              <a:t>Early </a:t>
            </a:r>
            <a:r>
              <a:rPr lang="en-US" b="1" dirty="0"/>
              <a:t>Decision (ED): </a:t>
            </a:r>
            <a:r>
              <a:rPr lang="en-US" dirty="0"/>
              <a:t>students make a commitment to a first-choice institution, where, if admitted, they definitely will enroll. When applying ED, student may apply to other institutions, but may only have one ED application pending. Students should check with individual schools regarding specific policies in the Early Decision </a:t>
            </a:r>
            <a:r>
              <a:rPr lang="en-US" dirty="0" smtClean="0"/>
              <a:t>agreement. </a:t>
            </a:r>
            <a:endParaRPr lang="en-US" dirty="0"/>
          </a:p>
          <a:p>
            <a:endParaRPr lang="en-US" dirty="0"/>
          </a:p>
        </p:txBody>
      </p:sp>
    </p:spTree>
    <p:extLst>
      <p:ext uri="{BB962C8B-B14F-4D97-AF65-F5344CB8AC3E}">
        <p14:creationId xmlns:p14="http://schemas.microsoft.com/office/powerpoint/2010/main" val="40125543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COLLEGE APPLICATION PROCESS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October/November: Early Decision</a:t>
            </a:r>
            <a:r>
              <a:rPr lang="en-US" dirty="0"/>
              <a:t>/</a:t>
            </a:r>
            <a:r>
              <a:rPr lang="en-US" dirty="0" smtClean="0"/>
              <a:t>Action Deadlines </a:t>
            </a:r>
          </a:p>
          <a:p>
            <a:pPr marL="0" indent="0">
              <a:buNone/>
            </a:pPr>
            <a:r>
              <a:rPr lang="en-US" dirty="0" smtClean="0"/>
              <a:t>December</a:t>
            </a:r>
            <a:r>
              <a:rPr lang="en-US" dirty="0"/>
              <a:t>/January: </a:t>
            </a:r>
            <a:r>
              <a:rPr lang="en-US" dirty="0" smtClean="0"/>
              <a:t>Most application deadlines </a:t>
            </a:r>
            <a:endParaRPr lang="en-US" dirty="0"/>
          </a:p>
          <a:p>
            <a:pPr lvl="4"/>
            <a:r>
              <a:rPr lang="en-US" dirty="0" smtClean="0"/>
              <a:t>Be </a:t>
            </a:r>
            <a:r>
              <a:rPr lang="en-US" dirty="0"/>
              <a:t>aware of deadlines. Colleges will rarely make exceptions for late applications. </a:t>
            </a:r>
          </a:p>
          <a:p>
            <a:pPr marL="0" indent="0">
              <a:buNone/>
            </a:pPr>
            <a:r>
              <a:rPr lang="en-US" dirty="0" smtClean="0"/>
              <a:t>October 1</a:t>
            </a:r>
            <a:r>
              <a:rPr lang="en-US" baseline="30000" dirty="0" smtClean="0"/>
              <a:t>st</a:t>
            </a:r>
            <a:r>
              <a:rPr lang="en-US" dirty="0" smtClean="0"/>
              <a:t> New FAFSA opening date</a:t>
            </a:r>
          </a:p>
          <a:p>
            <a:pPr marL="0" indent="0">
              <a:buNone/>
            </a:pPr>
            <a:r>
              <a:rPr lang="en-US" dirty="0" smtClean="0"/>
              <a:t>March</a:t>
            </a:r>
            <a:r>
              <a:rPr lang="en-US" dirty="0"/>
              <a:t>: </a:t>
            </a:r>
            <a:r>
              <a:rPr lang="en-US" dirty="0" smtClean="0"/>
              <a:t>FAFSA must be completed by March 1 </a:t>
            </a:r>
          </a:p>
          <a:p>
            <a:pPr marL="0" indent="0">
              <a:buNone/>
            </a:pPr>
            <a:r>
              <a:rPr lang="en-US" dirty="0" smtClean="0"/>
              <a:t>April</a:t>
            </a:r>
            <a:r>
              <a:rPr lang="en-US" dirty="0"/>
              <a:t>: </a:t>
            </a:r>
            <a:r>
              <a:rPr lang="en-US" dirty="0" smtClean="0"/>
              <a:t>Financial aid packages are sent out</a:t>
            </a:r>
            <a:endParaRPr lang="en-US" dirty="0"/>
          </a:p>
          <a:p>
            <a:pPr marL="0" indent="0">
              <a:buNone/>
            </a:pPr>
            <a:r>
              <a:rPr lang="en-US" dirty="0" smtClean="0"/>
              <a:t>May 1</a:t>
            </a:r>
            <a:r>
              <a:rPr lang="en-US" dirty="0"/>
              <a:t>: </a:t>
            </a:r>
            <a:r>
              <a:rPr lang="en-US" dirty="0" smtClean="0"/>
              <a:t>National Notification Deadline </a:t>
            </a:r>
            <a:endParaRPr lang="en-US" dirty="0"/>
          </a:p>
          <a:p>
            <a:pPr marL="0" indent="0">
              <a:buNone/>
            </a:pPr>
            <a:endParaRPr lang="en-US" dirty="0"/>
          </a:p>
        </p:txBody>
      </p:sp>
    </p:spTree>
    <p:extLst>
      <p:ext uri="{BB962C8B-B14F-4D97-AF65-F5344CB8AC3E}">
        <p14:creationId xmlns:p14="http://schemas.microsoft.com/office/powerpoint/2010/main" val="37017363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smtClean="0"/>
              <a:t>In </a:t>
            </a:r>
            <a:r>
              <a:rPr lang="en-US" dirty="0"/>
              <a:t>an admissions report from Massachusetts Institute of Technology’s </a:t>
            </a:r>
            <a:r>
              <a:rPr lang="en-US" dirty="0" smtClean="0"/>
              <a:t>Education </a:t>
            </a:r>
            <a:r>
              <a:rPr lang="en-US" dirty="0"/>
              <a:t>Council the following reminder was given to future applicants: </a:t>
            </a:r>
          </a:p>
          <a:p>
            <a:pPr marL="0" indent="0">
              <a:buNone/>
            </a:pPr>
            <a:r>
              <a:rPr lang="en-US" dirty="0" smtClean="0"/>
              <a:t>	</a:t>
            </a:r>
            <a:r>
              <a:rPr lang="en-US" b="1" dirty="0" smtClean="0"/>
              <a:t>“</a:t>
            </a:r>
            <a:r>
              <a:rPr lang="en-US" b="1" dirty="0"/>
              <a:t>People do not apply to colleges: folders do. The </a:t>
            </a:r>
            <a:r>
              <a:rPr lang="en-US" b="1" dirty="0" smtClean="0"/>
              <a:t>	folder </a:t>
            </a:r>
            <a:r>
              <a:rPr lang="en-US" b="1" dirty="0"/>
              <a:t>and application are the </a:t>
            </a:r>
            <a:r>
              <a:rPr lang="en-US" b="1" dirty="0" smtClean="0"/>
              <a:t>single </a:t>
            </a:r>
            <a:r>
              <a:rPr lang="en-US" b="1" dirty="0"/>
              <a:t>opportunity </a:t>
            </a:r>
            <a:r>
              <a:rPr lang="en-US" b="1" dirty="0" smtClean="0"/>
              <a:t>	to influence </a:t>
            </a:r>
            <a:r>
              <a:rPr lang="en-US" b="1" dirty="0"/>
              <a:t>the process. Approach each aspect </a:t>
            </a:r>
            <a:r>
              <a:rPr lang="en-US" b="1" dirty="0" smtClean="0"/>
              <a:t>	of </a:t>
            </a:r>
            <a:r>
              <a:rPr lang="en-US" b="1" dirty="0"/>
              <a:t>the </a:t>
            </a:r>
            <a:r>
              <a:rPr lang="en-US" b="1" dirty="0" smtClean="0"/>
              <a:t>	application </a:t>
            </a:r>
            <a:r>
              <a:rPr lang="en-US" b="1" dirty="0"/>
              <a:t>as an opportunity. Devote </a:t>
            </a:r>
            <a:r>
              <a:rPr lang="en-US" b="1" dirty="0" smtClean="0"/>
              <a:t>	time </a:t>
            </a:r>
            <a:r>
              <a:rPr lang="en-US" b="1" dirty="0"/>
              <a:t>and </a:t>
            </a:r>
            <a:r>
              <a:rPr lang="en-US" b="1" dirty="0" smtClean="0"/>
              <a:t>thought </a:t>
            </a:r>
            <a:r>
              <a:rPr lang="en-US" b="1" dirty="0"/>
              <a:t>to each of the various </a:t>
            </a:r>
            <a:r>
              <a:rPr lang="en-US" b="1" dirty="0" smtClean="0"/>
              <a:t>	portions</a:t>
            </a:r>
            <a:r>
              <a:rPr lang="en-US" b="1" dirty="0"/>
              <a:t>.” </a:t>
            </a:r>
          </a:p>
          <a:p>
            <a:endParaRPr lang="en-US" dirty="0"/>
          </a:p>
        </p:txBody>
      </p:sp>
    </p:spTree>
    <p:extLst>
      <p:ext uri="{BB962C8B-B14F-4D97-AF65-F5344CB8AC3E}">
        <p14:creationId xmlns:p14="http://schemas.microsoft.com/office/powerpoint/2010/main" val="9647015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 The </a:t>
            </a:r>
            <a:r>
              <a:rPr lang="en-US" dirty="0"/>
              <a:t>Application </a:t>
            </a:r>
          </a:p>
        </p:txBody>
      </p:sp>
      <p:sp>
        <p:nvSpPr>
          <p:cNvPr id="3" name="Content Placeholder 2"/>
          <p:cNvSpPr>
            <a:spLocks noGrp="1"/>
          </p:cNvSpPr>
          <p:nvPr>
            <p:ph idx="1"/>
          </p:nvPr>
        </p:nvSpPr>
        <p:spPr/>
        <p:txBody>
          <a:bodyPr>
            <a:normAutofit fontScale="92500"/>
          </a:bodyPr>
          <a:lstStyle/>
          <a:p>
            <a:r>
              <a:rPr lang="en-US" dirty="0"/>
              <a:t>Students complete the application online </a:t>
            </a:r>
          </a:p>
          <a:p>
            <a:r>
              <a:rPr lang="en-US" dirty="0"/>
              <a:t>Applications and instructions on the application process/requirements can be found on the colleges’ websites. </a:t>
            </a:r>
          </a:p>
          <a:p>
            <a:r>
              <a:rPr lang="en-US" dirty="0"/>
              <a:t>Review what you will need for the application to be complete: Essay? Letters of Recommendation? </a:t>
            </a:r>
            <a:endParaRPr lang="en-US" dirty="0" smtClean="0"/>
          </a:p>
          <a:p>
            <a:r>
              <a:rPr lang="en-US" dirty="0" smtClean="0"/>
              <a:t>Students are responsible for confirming with their assigned counselor that any necessary documents have been received. Do NOT assume they have it/know about it. </a:t>
            </a:r>
            <a:endParaRPr lang="en-US" dirty="0"/>
          </a:p>
          <a:p>
            <a:r>
              <a:rPr lang="en-US" dirty="0"/>
              <a:t>Fill out the application completely! </a:t>
            </a:r>
          </a:p>
          <a:p>
            <a:endParaRPr lang="en-US" dirty="0"/>
          </a:p>
        </p:txBody>
      </p:sp>
    </p:spTree>
    <p:extLst>
      <p:ext uri="{BB962C8B-B14F-4D97-AF65-F5344CB8AC3E}">
        <p14:creationId xmlns:p14="http://schemas.microsoft.com/office/powerpoint/2010/main" val="8005716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COMMON APP</a:t>
            </a:r>
            <a:endParaRPr lang="en-US" dirty="0"/>
          </a:p>
        </p:txBody>
      </p:sp>
      <p:sp>
        <p:nvSpPr>
          <p:cNvPr id="3" name="Content Placeholder 2"/>
          <p:cNvSpPr>
            <a:spLocks noGrp="1"/>
          </p:cNvSpPr>
          <p:nvPr>
            <p:ph idx="1"/>
          </p:nvPr>
        </p:nvSpPr>
        <p:spPr/>
        <p:txBody>
          <a:bodyPr>
            <a:normAutofit/>
          </a:bodyPr>
          <a:lstStyle/>
          <a:p>
            <a:r>
              <a:rPr lang="en-US" dirty="0" err="1"/>
              <a:t>www.commonapp.org</a:t>
            </a:r>
            <a:r>
              <a:rPr lang="en-US" dirty="0"/>
              <a:t> </a:t>
            </a:r>
          </a:p>
          <a:p>
            <a:r>
              <a:rPr lang="en-US" dirty="0"/>
              <a:t> Provides an admission application to around 450 different </a:t>
            </a:r>
            <a:r>
              <a:rPr lang="en-US" dirty="0" smtClean="0"/>
              <a:t>colleges</a:t>
            </a:r>
            <a:endParaRPr lang="en-US" dirty="0"/>
          </a:p>
          <a:p>
            <a:r>
              <a:rPr lang="en-US" dirty="0"/>
              <a:t> Has a number of different sections—student should see his/her counselor for assistance! </a:t>
            </a:r>
            <a:endParaRPr lang="en-US" dirty="0" smtClean="0"/>
          </a:p>
          <a:p>
            <a:r>
              <a:rPr lang="en-US" dirty="0" smtClean="0"/>
              <a:t>If </a:t>
            </a:r>
            <a:r>
              <a:rPr lang="en-US" dirty="0"/>
              <a:t>more than one college that your student is applying to is on the common app, it is easiest to use the common app rather than the individual school </a:t>
            </a:r>
            <a:r>
              <a:rPr lang="en-US" dirty="0" smtClean="0"/>
              <a:t>application</a:t>
            </a:r>
            <a:endParaRPr lang="en-US" dirty="0"/>
          </a:p>
          <a:p>
            <a:pPr>
              <a:buNone/>
            </a:pPr>
            <a:endParaRPr lang="en-US" dirty="0"/>
          </a:p>
        </p:txBody>
      </p:sp>
    </p:spTree>
    <p:extLst>
      <p:ext uri="{BB962C8B-B14F-4D97-AF65-F5344CB8AC3E}">
        <p14:creationId xmlns:p14="http://schemas.microsoft.com/office/powerpoint/2010/main" val="4043680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COMMON HBCU APP</a:t>
            </a:r>
            <a:endParaRPr lang="en-US" dirty="0"/>
          </a:p>
        </p:txBody>
      </p:sp>
      <p:sp>
        <p:nvSpPr>
          <p:cNvPr id="3" name="Content Placeholder 2"/>
          <p:cNvSpPr>
            <a:spLocks noGrp="1"/>
          </p:cNvSpPr>
          <p:nvPr>
            <p:ph idx="1"/>
          </p:nvPr>
        </p:nvSpPr>
        <p:spPr/>
        <p:txBody>
          <a:bodyPr/>
          <a:lstStyle/>
          <a:p>
            <a:r>
              <a:rPr lang="en-US" dirty="0" smtClean="0"/>
              <a:t>http://commonblackcollegeapp.com/  </a:t>
            </a:r>
          </a:p>
          <a:p>
            <a:r>
              <a:rPr lang="en-US" dirty="0" smtClean="0"/>
              <a:t>Allows students to apply to 43 HBCUs for a $35 fee </a:t>
            </a:r>
          </a:p>
          <a:p>
            <a:r>
              <a:rPr lang="en-US" dirty="0" smtClean="0"/>
              <a:t>Must complete all sections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CFNC.org</a:t>
            </a:r>
            <a:endParaRPr lang="en-US" dirty="0"/>
          </a:p>
        </p:txBody>
      </p:sp>
      <p:sp>
        <p:nvSpPr>
          <p:cNvPr id="3" name="Content Placeholder 2"/>
          <p:cNvSpPr>
            <a:spLocks noGrp="1"/>
          </p:cNvSpPr>
          <p:nvPr>
            <p:ph idx="1"/>
          </p:nvPr>
        </p:nvSpPr>
        <p:spPr/>
        <p:txBody>
          <a:bodyPr/>
          <a:lstStyle/>
          <a:p>
            <a:r>
              <a:rPr lang="en-US" dirty="0" smtClean="0"/>
              <a:t>Can use this website to apply to colleges in North Carolina</a:t>
            </a:r>
          </a:p>
          <a:p>
            <a:r>
              <a:rPr lang="en-US" dirty="0" smtClean="0"/>
              <a:t>Can use this website to send transcripts FOR FREE!</a:t>
            </a:r>
          </a:p>
          <a:p>
            <a:r>
              <a:rPr lang="en-US" dirty="0" smtClean="0"/>
              <a:t>November 13</a:t>
            </a:r>
            <a:r>
              <a:rPr lang="en-US" baseline="30000" dirty="0" smtClean="0"/>
              <a:t>th</a:t>
            </a:r>
            <a:r>
              <a:rPr lang="en-US" dirty="0" smtClean="0"/>
              <a:t> – 17</a:t>
            </a:r>
            <a:r>
              <a:rPr lang="en-US" baseline="30000" dirty="0" smtClean="0"/>
              <a:t>th</a:t>
            </a:r>
            <a:r>
              <a:rPr lang="en-US" dirty="0" smtClean="0"/>
              <a:t> = College Application Week</a:t>
            </a:r>
          </a:p>
          <a:p>
            <a:pPr lvl="1"/>
            <a:r>
              <a:rPr lang="en-US" dirty="0" smtClean="0"/>
              <a:t>Check CFNC.org to see which schools are waiving application fees </a:t>
            </a:r>
            <a:endParaRPr lang="en-US" dirty="0"/>
          </a:p>
        </p:txBody>
      </p:sp>
    </p:spTree>
    <p:extLst>
      <p:ext uri="{BB962C8B-B14F-4D97-AF65-F5344CB8AC3E}">
        <p14:creationId xmlns:p14="http://schemas.microsoft.com/office/powerpoint/2010/main" val="1632787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TONIGHT	</a:t>
            </a:r>
            <a:endParaRPr lang="en-US" dirty="0"/>
          </a:p>
        </p:txBody>
      </p:sp>
      <p:sp>
        <p:nvSpPr>
          <p:cNvPr id="3" name="Content Placeholder 2"/>
          <p:cNvSpPr>
            <a:spLocks noGrp="1"/>
          </p:cNvSpPr>
          <p:nvPr>
            <p:ph idx="1"/>
          </p:nvPr>
        </p:nvSpPr>
        <p:spPr/>
        <p:txBody>
          <a:bodyPr>
            <a:normAutofit/>
          </a:bodyPr>
          <a:lstStyle/>
          <a:p>
            <a:r>
              <a:rPr lang="en-US" dirty="0" smtClean="0"/>
              <a:t>Obtain updated senior contact information</a:t>
            </a:r>
          </a:p>
          <a:p>
            <a:r>
              <a:rPr lang="en-US" dirty="0" smtClean="0"/>
              <a:t>Review CMS </a:t>
            </a:r>
            <a:r>
              <a:rPr lang="en-US" dirty="0"/>
              <a:t>graduation </a:t>
            </a:r>
            <a:r>
              <a:rPr lang="en-US" dirty="0" smtClean="0"/>
              <a:t>requirements</a:t>
            </a:r>
            <a:endParaRPr lang="en-US" dirty="0"/>
          </a:p>
          <a:p>
            <a:r>
              <a:rPr lang="en-US" dirty="0" smtClean="0"/>
              <a:t>Discuss College Options</a:t>
            </a:r>
            <a:endParaRPr lang="en-US" dirty="0"/>
          </a:p>
          <a:p>
            <a:r>
              <a:rPr lang="en-US" dirty="0" smtClean="0"/>
              <a:t>Explore </a:t>
            </a:r>
            <a:r>
              <a:rPr lang="en-US" dirty="0"/>
              <a:t>the college admission </a:t>
            </a:r>
            <a:r>
              <a:rPr lang="en-US" dirty="0" smtClean="0"/>
              <a:t>process </a:t>
            </a:r>
            <a:r>
              <a:rPr lang="en-US" dirty="0"/>
              <a:t>(Private &amp; Out of State Colleges/ Universities) </a:t>
            </a:r>
          </a:p>
          <a:p>
            <a:r>
              <a:rPr lang="en-US" dirty="0" smtClean="0"/>
              <a:t>Discuss application process</a:t>
            </a:r>
            <a:endParaRPr lang="en-US" dirty="0"/>
          </a:p>
          <a:p>
            <a:r>
              <a:rPr lang="en-US" dirty="0" smtClean="0"/>
              <a:t>Explain Senior transcript and letter of recommendation procedures </a:t>
            </a:r>
            <a:endParaRPr lang="en-US" dirty="0"/>
          </a:p>
        </p:txBody>
      </p:sp>
    </p:spTree>
    <p:extLst>
      <p:ext uri="{BB962C8B-B14F-4D97-AF65-F5344CB8AC3E}">
        <p14:creationId xmlns:p14="http://schemas.microsoft.com/office/powerpoint/2010/main" val="8526972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2 - The </a:t>
            </a:r>
            <a:r>
              <a:rPr lang="en-US" dirty="0"/>
              <a:t>Admission Essay </a:t>
            </a:r>
          </a:p>
        </p:txBody>
      </p:sp>
      <p:sp>
        <p:nvSpPr>
          <p:cNvPr id="3" name="Content Placeholder 2"/>
          <p:cNvSpPr>
            <a:spLocks noGrp="1"/>
          </p:cNvSpPr>
          <p:nvPr>
            <p:ph idx="1"/>
          </p:nvPr>
        </p:nvSpPr>
        <p:spPr>
          <a:xfrm>
            <a:off x="779463" y="1705710"/>
            <a:ext cx="7583487" cy="4419945"/>
          </a:xfrm>
        </p:spPr>
        <p:txBody>
          <a:bodyPr>
            <a:normAutofit fontScale="92500" lnSpcReduction="20000"/>
          </a:bodyPr>
          <a:lstStyle/>
          <a:p>
            <a:r>
              <a:rPr lang="en-US" dirty="0" smtClean="0"/>
              <a:t> </a:t>
            </a:r>
            <a:r>
              <a:rPr lang="en-US" dirty="0"/>
              <a:t>If your student’s application requires an essay, they should follow the directions and make sure to answer the </a:t>
            </a:r>
            <a:r>
              <a:rPr lang="en-US" dirty="0" smtClean="0"/>
              <a:t>question(s)</a:t>
            </a:r>
            <a:endParaRPr lang="en-US" dirty="0"/>
          </a:p>
          <a:p>
            <a:r>
              <a:rPr lang="en-US" dirty="0"/>
              <a:t> Students should </a:t>
            </a:r>
            <a:r>
              <a:rPr lang="en-US" dirty="0" smtClean="0"/>
              <a:t>proofread </a:t>
            </a:r>
            <a:r>
              <a:rPr lang="en-US" dirty="0"/>
              <a:t>their </a:t>
            </a:r>
            <a:r>
              <a:rPr lang="en-US" dirty="0" smtClean="0"/>
              <a:t>writing</a:t>
            </a:r>
          </a:p>
          <a:p>
            <a:r>
              <a:rPr lang="en-US" dirty="0" smtClean="0"/>
              <a:t>Students </a:t>
            </a:r>
            <a:r>
              <a:rPr lang="en-US" dirty="0"/>
              <a:t>should be authentic! Don’t write about what you think they want to </a:t>
            </a:r>
            <a:r>
              <a:rPr lang="en-US" dirty="0" smtClean="0"/>
              <a:t>hear</a:t>
            </a:r>
            <a:endParaRPr lang="en-US" dirty="0"/>
          </a:p>
          <a:p>
            <a:r>
              <a:rPr lang="en-US" dirty="0" smtClean="0"/>
              <a:t>Colleges </a:t>
            </a:r>
            <a:r>
              <a:rPr lang="en-US" dirty="0"/>
              <a:t>are really stressing the importance of the essay in the application review process! </a:t>
            </a:r>
            <a:endParaRPr lang="en-US" dirty="0" smtClean="0"/>
          </a:p>
          <a:p>
            <a:pPr marL="0" indent="0">
              <a:buNone/>
            </a:pPr>
            <a:endParaRPr lang="en-US" dirty="0" smtClean="0"/>
          </a:p>
          <a:p>
            <a:pPr marL="0" indent="0">
              <a:buNone/>
            </a:pPr>
            <a:r>
              <a:rPr lang="en-US" sz="1900" dirty="0" smtClean="0">
                <a:solidFill>
                  <a:schemeClr val="accent3">
                    <a:lumMod val="40000"/>
                    <a:lumOff val="60000"/>
                  </a:schemeClr>
                </a:solidFill>
              </a:rPr>
              <a:t>“</a:t>
            </a:r>
            <a:r>
              <a:rPr lang="en-US" sz="1900" dirty="0">
                <a:solidFill>
                  <a:schemeClr val="accent3">
                    <a:lumMod val="40000"/>
                    <a:lumOff val="60000"/>
                  </a:schemeClr>
                </a:solidFill>
              </a:rPr>
              <a:t>Students always ask me, ‘What would you like to see in an essay?’ And my answer is that it’s not what I want to see. It’s what you want to tell us.”  </a:t>
            </a:r>
          </a:p>
          <a:p>
            <a:pPr marL="577850" lvl="2" indent="0">
              <a:buNone/>
            </a:pPr>
            <a:r>
              <a:rPr lang="en-US" sz="1900" i="1" dirty="0"/>
              <a:t>Amy Abrams, Dean of Admission, Sarah Lawrence College </a:t>
            </a:r>
          </a:p>
          <a:p>
            <a:pPr marL="0" indent="0">
              <a:buNone/>
            </a:pPr>
            <a:endParaRPr lang="en-US" dirty="0"/>
          </a:p>
          <a:p>
            <a:endParaRPr lang="en-US" dirty="0"/>
          </a:p>
        </p:txBody>
      </p:sp>
    </p:spTree>
    <p:extLst>
      <p:ext uri="{BB962C8B-B14F-4D97-AF65-F5344CB8AC3E}">
        <p14:creationId xmlns:p14="http://schemas.microsoft.com/office/powerpoint/2010/main" val="40169827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5123" y="381000"/>
            <a:ext cx="8217137" cy="1044388"/>
          </a:xfrm>
        </p:spPr>
        <p:txBody>
          <a:bodyPr/>
          <a:lstStyle/>
          <a:p>
            <a:r>
              <a:rPr lang="en-US" dirty="0" smtClean="0"/>
              <a:t>STEP 3 - Letters </a:t>
            </a:r>
            <a:r>
              <a:rPr lang="en-US" dirty="0"/>
              <a:t>of Recommendation </a:t>
            </a:r>
          </a:p>
        </p:txBody>
      </p:sp>
      <p:sp>
        <p:nvSpPr>
          <p:cNvPr id="3" name="Content Placeholder 2"/>
          <p:cNvSpPr>
            <a:spLocks noGrp="1"/>
          </p:cNvSpPr>
          <p:nvPr>
            <p:ph idx="1"/>
          </p:nvPr>
        </p:nvSpPr>
        <p:spPr/>
        <p:txBody>
          <a:bodyPr>
            <a:normAutofit/>
          </a:bodyPr>
          <a:lstStyle/>
          <a:p>
            <a:r>
              <a:rPr lang="en-US" dirty="0" smtClean="0"/>
              <a:t>Not every college </a:t>
            </a:r>
            <a:r>
              <a:rPr lang="en-US" dirty="0"/>
              <a:t>r</a:t>
            </a:r>
            <a:r>
              <a:rPr lang="en-US" dirty="0" smtClean="0"/>
              <a:t>equires letters </a:t>
            </a:r>
            <a:r>
              <a:rPr lang="en-US" dirty="0"/>
              <a:t>of </a:t>
            </a:r>
            <a:r>
              <a:rPr lang="en-US" dirty="0" smtClean="0"/>
              <a:t>recommendation</a:t>
            </a:r>
            <a:r>
              <a:rPr lang="en-US" dirty="0"/>
              <a:t>! </a:t>
            </a:r>
          </a:p>
          <a:p>
            <a:r>
              <a:rPr lang="en-US" dirty="0" smtClean="0"/>
              <a:t>Schools </a:t>
            </a:r>
            <a:r>
              <a:rPr lang="en-US" dirty="0"/>
              <a:t>are most interested in seeing letters from teachers of core </a:t>
            </a:r>
            <a:r>
              <a:rPr lang="en-US" dirty="0" smtClean="0"/>
              <a:t>subjects.</a:t>
            </a:r>
          </a:p>
          <a:p>
            <a:r>
              <a:rPr lang="en-US" dirty="0" smtClean="0"/>
              <a:t>Letters of recommendation are CONFIDENTIAL. Students should provide teacher/counselor with addressed envelope to mail letter upon completion.</a:t>
            </a:r>
          </a:p>
          <a:p>
            <a:endParaRPr lang="en-US" dirty="0"/>
          </a:p>
        </p:txBody>
      </p:sp>
    </p:spTree>
    <p:extLst>
      <p:ext uri="{BB962C8B-B14F-4D97-AF65-F5344CB8AC3E}">
        <p14:creationId xmlns:p14="http://schemas.microsoft.com/office/powerpoint/2010/main" val="15439814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COUNSELOR RECOMMENDATION</a:t>
            </a:r>
            <a:endParaRPr lang="en-US" dirty="0"/>
          </a:p>
        </p:txBody>
      </p:sp>
      <p:sp>
        <p:nvSpPr>
          <p:cNvPr id="3" name="Content Placeholder 2"/>
          <p:cNvSpPr>
            <a:spLocks noGrp="1"/>
          </p:cNvSpPr>
          <p:nvPr>
            <p:ph idx="1"/>
          </p:nvPr>
        </p:nvSpPr>
        <p:spPr/>
        <p:txBody>
          <a:bodyPr>
            <a:normAutofit lnSpcReduction="10000"/>
          </a:bodyPr>
          <a:lstStyle/>
          <a:p>
            <a:r>
              <a:rPr lang="en-US" dirty="0" smtClean="0"/>
              <a:t>Some </a:t>
            </a:r>
            <a:r>
              <a:rPr lang="en-US" dirty="0"/>
              <a:t>colleges require a counselor </a:t>
            </a:r>
            <a:r>
              <a:rPr lang="en-US" dirty="0" smtClean="0"/>
              <a:t>recommendation </a:t>
            </a:r>
            <a:endParaRPr lang="en-US" dirty="0"/>
          </a:p>
          <a:p>
            <a:r>
              <a:rPr lang="en-US" dirty="0" smtClean="0"/>
              <a:t>Provide your counselor with a copy of your college application resume. Your resume must include extracurricular activities, work experience, academic achievements, and volunteer/community service experience. </a:t>
            </a:r>
            <a:endParaRPr lang="en-US" dirty="0"/>
          </a:p>
          <a:p>
            <a:r>
              <a:rPr lang="en-US" dirty="0" smtClean="0"/>
              <a:t>Allow </a:t>
            </a:r>
            <a:r>
              <a:rPr lang="en-US" dirty="0"/>
              <a:t>plenty of time</a:t>
            </a:r>
            <a:r>
              <a:rPr lang="en-US" dirty="0" smtClean="0"/>
              <a:t>...</a:t>
            </a:r>
            <a:r>
              <a:rPr lang="en-US" dirty="0"/>
              <a:t/>
            </a:r>
            <a:br>
              <a:rPr lang="en-US" dirty="0"/>
            </a:br>
            <a:r>
              <a:rPr lang="en-US" dirty="0"/>
              <a:t>Good letters require considerable time and effort and you don’t want to rush a person who is trying to help you. </a:t>
            </a:r>
            <a:r>
              <a:rPr lang="en-US" dirty="0" smtClean="0"/>
              <a:t> You must give your recommenders at least 2 weeks to complete a letter of recommendation. </a:t>
            </a:r>
            <a:endParaRPr lang="en-US" dirty="0"/>
          </a:p>
        </p:txBody>
      </p:sp>
    </p:spTree>
    <p:extLst>
      <p:ext uri="{BB962C8B-B14F-4D97-AF65-F5344CB8AC3E}">
        <p14:creationId xmlns:p14="http://schemas.microsoft.com/office/powerpoint/2010/main" val="15354046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a:t>
            </a:r>
            <a:r>
              <a:rPr lang="en-US" dirty="0"/>
              <a:t>4--Submitting an Application </a:t>
            </a:r>
          </a:p>
        </p:txBody>
      </p:sp>
      <p:sp>
        <p:nvSpPr>
          <p:cNvPr id="3" name="Content Placeholder 2"/>
          <p:cNvSpPr>
            <a:spLocks noGrp="1"/>
          </p:cNvSpPr>
          <p:nvPr>
            <p:ph idx="1"/>
          </p:nvPr>
        </p:nvSpPr>
        <p:spPr/>
        <p:txBody>
          <a:bodyPr/>
          <a:lstStyle/>
          <a:p>
            <a:r>
              <a:rPr lang="en-US" dirty="0"/>
              <a:t>R</a:t>
            </a:r>
            <a:r>
              <a:rPr lang="en-US" dirty="0" smtClean="0"/>
              <a:t>eview carefully </a:t>
            </a:r>
            <a:r>
              <a:rPr lang="en-US" dirty="0"/>
              <a:t>to make sure your student has completed all sections of the application and to check for errors. </a:t>
            </a:r>
          </a:p>
          <a:p>
            <a:r>
              <a:rPr lang="en-US" dirty="0"/>
              <a:t>Student will then </a:t>
            </a:r>
            <a:r>
              <a:rPr lang="en-US" dirty="0" smtClean="0"/>
              <a:t>request a transcript</a:t>
            </a:r>
            <a:endParaRPr lang="en-US" dirty="0"/>
          </a:p>
        </p:txBody>
      </p:sp>
      <p:pic>
        <p:nvPicPr>
          <p:cNvPr id="4" name="Picture 3"/>
          <p:cNvPicPr>
            <a:picLocks noChangeAspect="1"/>
          </p:cNvPicPr>
          <p:nvPr/>
        </p:nvPicPr>
        <p:blipFill>
          <a:blip r:embed="rId2"/>
          <a:stretch>
            <a:fillRect/>
          </a:stretch>
        </p:blipFill>
        <p:spPr>
          <a:xfrm>
            <a:off x="1952293" y="4111533"/>
            <a:ext cx="5033610" cy="1675636"/>
          </a:xfrm>
          <a:prstGeom prst="rect">
            <a:avLst/>
          </a:prstGeom>
        </p:spPr>
      </p:pic>
    </p:spTree>
    <p:extLst>
      <p:ext uri="{BB962C8B-B14F-4D97-AF65-F5344CB8AC3E}">
        <p14:creationId xmlns:p14="http://schemas.microsoft.com/office/powerpoint/2010/main" val="27714268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79463" y="4578465"/>
            <a:ext cx="7583487" cy="1362075"/>
          </a:xfrm>
        </p:spPr>
        <p:txBody>
          <a:bodyPr/>
          <a:lstStyle/>
          <a:p>
            <a:r>
              <a:rPr lang="en-US" dirty="0" smtClean="0"/>
              <a:t>HOW TO REQUEST A TRANSCRIPT</a:t>
            </a:r>
            <a:endParaRPr lang="en-US" dirty="0"/>
          </a:p>
        </p:txBody>
      </p:sp>
      <p:pic>
        <p:nvPicPr>
          <p:cNvPr id="3074" name="Picture 2" descr="F:\Users\danam.catchpole\Desktop\cartoon72dp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9896" y="571945"/>
            <a:ext cx="4974130" cy="36196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61222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446" y="175845"/>
            <a:ext cx="8282353" cy="6189785"/>
          </a:xfrm>
        </p:spPr>
        <p:txBody>
          <a:bodyPr/>
          <a:lstStyle/>
          <a:p>
            <a:r>
              <a:rPr lang="en-US" dirty="0"/>
              <a:t>IN-STATE </a:t>
            </a:r>
            <a:r>
              <a:rPr lang="en-US" dirty="0" smtClean="0"/>
              <a:t>SCHOOLS: </a:t>
            </a:r>
            <a:r>
              <a:rPr lang="en-US" b="0" dirty="0" smtClean="0">
                <a:hlinkClick r:id="rId2"/>
              </a:rPr>
              <a:t>WWW.CFNC.ORG</a:t>
            </a:r>
            <a:r>
              <a:rPr lang="en-US" b="0" dirty="0" smtClean="0"/>
              <a:t/>
            </a:r>
            <a:br>
              <a:rPr lang="en-US" b="0" dirty="0" smtClean="0"/>
            </a:br>
            <a:r>
              <a:rPr lang="en-US" dirty="0"/>
              <a:t/>
            </a:r>
            <a:br>
              <a:rPr lang="en-US" dirty="0"/>
            </a:br>
            <a:r>
              <a:rPr lang="en-US" dirty="0"/>
              <a:t>OUT-OF-STATE </a:t>
            </a:r>
            <a:r>
              <a:rPr lang="en-US" dirty="0" smtClean="0"/>
              <a:t>SCHOOLS: </a:t>
            </a:r>
            <a:r>
              <a:rPr lang="en-US" sz="3600" dirty="0" smtClean="0">
                <a:solidFill>
                  <a:srgbClr val="92D050"/>
                </a:solidFill>
              </a:rPr>
              <a:t>HTTPS://CMSNC.SCRIBORDER.COM</a:t>
            </a:r>
            <a:r>
              <a:rPr lang="en-US" dirty="0" smtClean="0">
                <a:solidFill>
                  <a:srgbClr val="92D050"/>
                </a:solidFill>
              </a:rPr>
              <a:t>/</a:t>
            </a:r>
            <a:r>
              <a:rPr lang="en-US" b="0" dirty="0"/>
              <a:t/>
            </a:r>
            <a:br>
              <a:rPr lang="en-US" b="0" dirty="0"/>
            </a:br>
            <a:r>
              <a:rPr lang="en-US" dirty="0" smtClean="0"/>
              <a:t/>
            </a:r>
            <a:br>
              <a:rPr lang="en-US" dirty="0" smtClean="0"/>
            </a:br>
            <a:r>
              <a:rPr lang="en-US" dirty="0" smtClean="0"/>
              <a:t>Paper Copy</a:t>
            </a:r>
            <a:r>
              <a:rPr lang="en-US" b="0" dirty="0" smtClean="0"/>
              <a:t>: STUDENT SERVICES</a:t>
            </a:r>
            <a:r>
              <a:rPr lang="en-US" b="0" dirty="0"/>
              <a:t/>
            </a:r>
            <a:br>
              <a:rPr lang="en-US" b="0" dirty="0"/>
            </a:br>
            <a:endParaRPr lang="en-US" b="0" dirty="0"/>
          </a:p>
        </p:txBody>
      </p:sp>
    </p:spTree>
    <p:extLst>
      <p:ext uri="{BB962C8B-B14F-4D97-AF65-F5344CB8AC3E}">
        <p14:creationId xmlns:p14="http://schemas.microsoft.com/office/powerpoint/2010/main" val="30748810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descr="Screen Shot 2014-09-23 at 9.27.48 PM.png"/>
          <p:cNvPicPr>
            <a:picLocks noChangeAspect="1"/>
          </p:cNvPicPr>
          <p:nvPr/>
        </p:nvPicPr>
        <p:blipFill>
          <a:blip r:embed="rId2">
            <a:extLst>
              <a:ext uri="{28A0092B-C50C-407E-A947-70E740481C1C}">
                <a14:useLocalDpi xmlns:a14="http://schemas.microsoft.com/office/drawing/2010/main" val="0"/>
              </a:ext>
            </a:extLst>
          </a:blip>
          <a:srcRect l="3033" r="3033"/>
          <a:stretch>
            <a:fillRect/>
          </a:stretch>
        </p:blipFill>
        <p:spPr>
          <a:xfrm>
            <a:off x="27201" y="-1"/>
            <a:ext cx="9093511" cy="6858001"/>
          </a:xfrm>
          <a:prstGeom prst="rect">
            <a:avLst/>
          </a:prstGeom>
        </p:spPr>
      </p:pic>
    </p:spTree>
    <p:extLst>
      <p:ext uri="{BB962C8B-B14F-4D97-AF65-F5344CB8AC3E}">
        <p14:creationId xmlns:p14="http://schemas.microsoft.com/office/powerpoint/2010/main" val="41383576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srcRect/>
          <a:stretch>
            <a:fillRect/>
          </a:stretch>
        </p:blipFill>
        <p:spPr bwMode="auto">
          <a:xfrm>
            <a:off x="105989" y="728663"/>
            <a:ext cx="8863093" cy="5229225"/>
          </a:xfrm>
          <a:prstGeom prst="rect">
            <a:avLst/>
          </a:prstGeom>
          <a:noFill/>
          <a:ln w="9525">
            <a:noFill/>
            <a:miter lim="800000"/>
            <a:headEnd/>
            <a:tailEnd/>
          </a:ln>
        </p:spPr>
      </p:pic>
    </p:spTree>
    <p:extLst>
      <p:ext uri="{BB962C8B-B14F-4D97-AF65-F5344CB8AC3E}">
        <p14:creationId xmlns:p14="http://schemas.microsoft.com/office/powerpoint/2010/main" val="37334945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20775" y="0"/>
            <a:ext cx="5126233" cy="68404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47574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NCAA ELIGIBILITY CENTER</a:t>
            </a:r>
            <a:endParaRPr lang="en-US" dirty="0"/>
          </a:p>
        </p:txBody>
      </p:sp>
      <p:sp>
        <p:nvSpPr>
          <p:cNvPr id="3" name="Content Placeholder 2"/>
          <p:cNvSpPr>
            <a:spLocks noGrp="1"/>
          </p:cNvSpPr>
          <p:nvPr>
            <p:ph idx="1"/>
          </p:nvPr>
        </p:nvSpPr>
        <p:spPr/>
        <p:txBody>
          <a:bodyPr>
            <a:normAutofit lnSpcReduction="10000"/>
          </a:bodyPr>
          <a:lstStyle/>
          <a:p>
            <a:r>
              <a:rPr lang="en-US" dirty="0" smtClean="0"/>
              <a:t>In order to be eligible for Division I  </a:t>
            </a:r>
            <a:r>
              <a:rPr lang="en-US" dirty="0"/>
              <a:t>&amp; II </a:t>
            </a:r>
            <a:r>
              <a:rPr lang="en-US" dirty="0" smtClean="0"/>
              <a:t>athletics, students must register with the NCAA Clearinghouse. </a:t>
            </a:r>
            <a:endParaRPr lang="en-US" dirty="0"/>
          </a:p>
          <a:p>
            <a:r>
              <a:rPr lang="en-US" dirty="0" smtClean="0"/>
              <a:t>Registration is done online at:</a:t>
            </a:r>
          </a:p>
          <a:p>
            <a:pPr marL="577850" lvl="2" indent="0">
              <a:buNone/>
            </a:pPr>
            <a:r>
              <a:rPr lang="en-US" dirty="0" smtClean="0">
                <a:hlinkClick r:id="rId2"/>
              </a:rPr>
              <a:t>www.eligibilitycenter.org</a:t>
            </a:r>
            <a:r>
              <a:rPr lang="en-US" dirty="0" smtClean="0"/>
              <a:t> </a:t>
            </a:r>
            <a:endParaRPr lang="en-US" dirty="0"/>
          </a:p>
          <a:p>
            <a:r>
              <a:rPr lang="en-US" sz="2400" dirty="0"/>
              <a:t>You are responsible to manage your NCAA </a:t>
            </a:r>
            <a:r>
              <a:rPr lang="en-US" sz="2400" dirty="0" smtClean="0"/>
              <a:t>Eligibility</a:t>
            </a:r>
          </a:p>
          <a:p>
            <a:r>
              <a:rPr lang="en-US" sz="2400" dirty="0" smtClean="0"/>
              <a:t>Once you have completed the form you must inform Mr. Gettings in order to upload your transcript to the site. 2 transcripts will be uploaded. 1 at the time of registration and 1 at the end of the school year.</a:t>
            </a:r>
            <a:endParaRPr lang="en-US" sz="2400" dirty="0"/>
          </a:p>
          <a:p>
            <a:pPr marL="577850" lvl="2" indent="0">
              <a:buNone/>
            </a:pPr>
            <a:endParaRPr lang="en-US" dirty="0" smtClean="0"/>
          </a:p>
          <a:p>
            <a:pPr marL="577850" lvl="2" indent="0">
              <a:buNone/>
            </a:pPr>
            <a:endParaRPr lang="en-US" dirty="0"/>
          </a:p>
          <a:p>
            <a:endParaRPr lang="en-US" dirty="0"/>
          </a:p>
        </p:txBody>
      </p:sp>
    </p:spTree>
    <p:extLst>
      <p:ext uri="{BB962C8B-B14F-4D97-AF65-F5344CB8AC3E}">
        <p14:creationId xmlns:p14="http://schemas.microsoft.com/office/powerpoint/2010/main" val="23089013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341" y="216381"/>
            <a:ext cx="8514802" cy="1044388"/>
          </a:xfrm>
        </p:spPr>
        <p:txBody>
          <a:bodyPr/>
          <a:lstStyle/>
          <a:p>
            <a:r>
              <a:rPr lang="en-US" sz="3400" dirty="0" smtClean="0"/>
              <a:t>GRADUATION REQUIREMENTS – 24 CREDITS</a:t>
            </a:r>
            <a:endParaRPr lang="en-US" sz="3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94152737"/>
              </p:ext>
            </p:extLst>
          </p:nvPr>
        </p:nvGraphicFramePr>
        <p:xfrm>
          <a:off x="779463" y="1570113"/>
          <a:ext cx="7583488" cy="3337560"/>
        </p:xfrm>
        <a:graphic>
          <a:graphicData uri="http://schemas.openxmlformats.org/drawingml/2006/table">
            <a:tbl>
              <a:tblPr firstRow="1" bandRow="1">
                <a:tableStyleId>{5C22544A-7EE6-4342-B048-85BDC9FD1C3A}</a:tableStyleId>
              </a:tblPr>
              <a:tblGrid>
                <a:gridCol w="3791744"/>
                <a:gridCol w="3791744"/>
              </a:tblGrid>
              <a:tr h="370840">
                <a:tc>
                  <a:txBody>
                    <a:bodyPr/>
                    <a:lstStyle/>
                    <a:p>
                      <a:r>
                        <a:rPr lang="en-US" dirty="0" smtClean="0"/>
                        <a:t>Courses</a:t>
                      </a:r>
                      <a:endParaRPr lang="en-US" dirty="0"/>
                    </a:p>
                  </a:txBody>
                  <a:tcPr/>
                </a:tc>
                <a:tc>
                  <a:txBody>
                    <a:bodyPr/>
                    <a:lstStyle/>
                    <a:p>
                      <a:r>
                        <a:rPr lang="en-US" dirty="0" smtClean="0"/>
                        <a:t>Credits</a:t>
                      </a:r>
                      <a:endParaRPr lang="en-US" dirty="0"/>
                    </a:p>
                  </a:txBody>
                  <a:tcPr/>
                </a:tc>
              </a:tr>
              <a:tr h="370840">
                <a:tc>
                  <a:txBody>
                    <a:bodyPr/>
                    <a:lstStyle/>
                    <a:p>
                      <a:r>
                        <a:rPr lang="en-US" dirty="0" smtClean="0"/>
                        <a:t>English</a:t>
                      </a:r>
                      <a:endParaRPr lang="en-US" dirty="0"/>
                    </a:p>
                  </a:txBody>
                  <a:tcPr/>
                </a:tc>
                <a:tc>
                  <a:txBody>
                    <a:bodyPr/>
                    <a:lstStyle/>
                    <a:p>
                      <a:r>
                        <a:rPr lang="en-US" dirty="0" smtClean="0"/>
                        <a:t>4 credits</a:t>
                      </a:r>
                      <a:endParaRPr lang="en-US" dirty="0"/>
                    </a:p>
                  </a:txBody>
                  <a:tcPr/>
                </a:tc>
              </a:tr>
              <a:tr h="370840">
                <a:tc>
                  <a:txBody>
                    <a:bodyPr/>
                    <a:lstStyle/>
                    <a:p>
                      <a:r>
                        <a:rPr lang="en-US" dirty="0" smtClean="0"/>
                        <a:t>Math</a:t>
                      </a:r>
                    </a:p>
                  </a:txBody>
                  <a:tcPr/>
                </a:tc>
                <a:tc>
                  <a:txBody>
                    <a:bodyPr/>
                    <a:lstStyle/>
                    <a:p>
                      <a:r>
                        <a:rPr lang="en-US" dirty="0" smtClean="0"/>
                        <a:t>4 credits</a:t>
                      </a:r>
                      <a:endParaRPr lang="en-US" dirty="0"/>
                    </a:p>
                  </a:txBody>
                  <a:tcPr/>
                </a:tc>
              </a:tr>
              <a:tr h="370840">
                <a:tc>
                  <a:txBody>
                    <a:bodyPr/>
                    <a:lstStyle/>
                    <a:p>
                      <a:r>
                        <a:rPr lang="en-US" dirty="0" smtClean="0"/>
                        <a:t>Science</a:t>
                      </a:r>
                      <a:endParaRPr lang="en-US" dirty="0"/>
                    </a:p>
                  </a:txBody>
                  <a:tcPr/>
                </a:tc>
                <a:tc>
                  <a:txBody>
                    <a:bodyPr/>
                    <a:lstStyle/>
                    <a:p>
                      <a:r>
                        <a:rPr lang="en-US" dirty="0" smtClean="0"/>
                        <a:t>3 credits</a:t>
                      </a:r>
                      <a:endParaRPr lang="en-US" dirty="0"/>
                    </a:p>
                  </a:txBody>
                  <a:tcPr/>
                </a:tc>
              </a:tr>
              <a:tr h="370840">
                <a:tc>
                  <a:txBody>
                    <a:bodyPr/>
                    <a:lstStyle/>
                    <a:p>
                      <a:r>
                        <a:rPr lang="en-US" dirty="0" smtClean="0"/>
                        <a:t>Social Studies</a:t>
                      </a:r>
                      <a:endParaRPr lang="en-US" dirty="0"/>
                    </a:p>
                  </a:txBody>
                  <a:tcPr/>
                </a:tc>
                <a:tc>
                  <a:txBody>
                    <a:bodyPr/>
                    <a:lstStyle/>
                    <a:p>
                      <a:r>
                        <a:rPr lang="en-US" dirty="0" smtClean="0"/>
                        <a:t>4 credits</a:t>
                      </a:r>
                    </a:p>
                  </a:txBody>
                  <a:tcPr/>
                </a:tc>
              </a:tr>
              <a:tr h="370840">
                <a:tc>
                  <a:txBody>
                    <a:bodyPr/>
                    <a:lstStyle/>
                    <a:p>
                      <a:r>
                        <a:rPr lang="en-US" dirty="0" smtClean="0"/>
                        <a:t>Health/PE</a:t>
                      </a:r>
                      <a:endParaRPr lang="en-US" dirty="0"/>
                    </a:p>
                  </a:txBody>
                  <a:tcPr/>
                </a:tc>
                <a:tc>
                  <a:txBody>
                    <a:bodyPr/>
                    <a:lstStyle/>
                    <a:p>
                      <a:r>
                        <a:rPr lang="en-US" dirty="0" smtClean="0"/>
                        <a:t>1</a:t>
                      </a:r>
                      <a:r>
                        <a:rPr lang="en-US" baseline="0" dirty="0" smtClean="0"/>
                        <a:t> credit</a:t>
                      </a:r>
                      <a:endParaRPr lang="en-US" dirty="0"/>
                    </a:p>
                  </a:txBody>
                  <a:tcPr/>
                </a:tc>
              </a:tr>
              <a:tr h="370840">
                <a:tc>
                  <a:txBody>
                    <a:bodyPr/>
                    <a:lstStyle/>
                    <a:p>
                      <a:r>
                        <a:rPr lang="en-US" dirty="0" smtClean="0"/>
                        <a:t>Foreign</a:t>
                      </a:r>
                      <a:r>
                        <a:rPr lang="en-US" baseline="0" dirty="0" smtClean="0"/>
                        <a:t> Lang./CTE/Art</a:t>
                      </a:r>
                      <a:endParaRPr lang="en-US" dirty="0"/>
                    </a:p>
                  </a:txBody>
                  <a:tcPr/>
                </a:tc>
                <a:tc>
                  <a:txBody>
                    <a:bodyPr/>
                    <a:lstStyle/>
                    <a:p>
                      <a:r>
                        <a:rPr lang="en-US" dirty="0" smtClean="0"/>
                        <a:t>2 credits</a:t>
                      </a:r>
                      <a:endParaRPr lang="en-US" dirty="0"/>
                    </a:p>
                  </a:txBody>
                  <a:tcPr/>
                </a:tc>
              </a:tr>
              <a:tr h="370840">
                <a:tc>
                  <a:txBody>
                    <a:bodyPr/>
                    <a:lstStyle/>
                    <a:p>
                      <a:r>
                        <a:rPr lang="en-US" dirty="0" smtClean="0"/>
                        <a:t>Additional Electives</a:t>
                      </a:r>
                      <a:endParaRPr lang="en-US" dirty="0"/>
                    </a:p>
                  </a:txBody>
                  <a:tcPr/>
                </a:tc>
                <a:tc>
                  <a:txBody>
                    <a:bodyPr/>
                    <a:lstStyle/>
                    <a:p>
                      <a:r>
                        <a:rPr lang="en-US" dirty="0" smtClean="0"/>
                        <a:t>6 credits</a:t>
                      </a:r>
                      <a:endParaRPr lang="en-US" dirty="0"/>
                    </a:p>
                  </a:txBody>
                  <a:tcPr/>
                </a:tc>
              </a:tr>
              <a:tr h="370840">
                <a:tc>
                  <a:txBody>
                    <a:bodyPr/>
                    <a:lstStyle/>
                    <a:p>
                      <a:r>
                        <a:rPr lang="en-US" dirty="0" smtClean="0"/>
                        <a:t>CPR Certification</a:t>
                      </a:r>
                      <a:r>
                        <a:rPr lang="en-US" baseline="0" dirty="0" smtClean="0"/>
                        <a:t> *</a:t>
                      </a:r>
                      <a:endParaRPr lang="en-US" dirty="0"/>
                    </a:p>
                  </a:txBody>
                  <a:tcPr/>
                </a:tc>
                <a:tc>
                  <a:txBody>
                    <a:bodyPr/>
                    <a:lstStyle/>
                    <a:p>
                      <a:r>
                        <a:rPr lang="en-US" dirty="0" smtClean="0"/>
                        <a:t>Pass</a:t>
                      </a:r>
                      <a:r>
                        <a:rPr lang="en-US" baseline="0" dirty="0" smtClean="0"/>
                        <a:t> </a:t>
                      </a:r>
                      <a:endParaRPr lang="en-US" dirty="0"/>
                    </a:p>
                  </a:txBody>
                  <a:tcPr/>
                </a:tc>
              </a:tr>
            </a:tbl>
          </a:graphicData>
        </a:graphic>
      </p:graphicFrame>
      <p:pic>
        <p:nvPicPr>
          <p:cNvPr id="3" name="Picture 2"/>
          <p:cNvPicPr>
            <a:picLocks noChangeAspect="1"/>
          </p:cNvPicPr>
          <p:nvPr/>
        </p:nvPicPr>
        <p:blipFill>
          <a:blip r:embed="rId2"/>
          <a:stretch>
            <a:fillRect/>
          </a:stretch>
        </p:blipFill>
        <p:spPr>
          <a:xfrm>
            <a:off x="376341" y="5080561"/>
            <a:ext cx="1448209" cy="1448209"/>
          </a:xfrm>
          <a:prstGeom prst="rect">
            <a:avLst/>
          </a:prstGeom>
        </p:spPr>
      </p:pic>
      <p:sp>
        <p:nvSpPr>
          <p:cNvPr id="5" name="TextBox 4"/>
          <p:cNvSpPr txBox="1"/>
          <p:nvPr/>
        </p:nvSpPr>
        <p:spPr>
          <a:xfrm>
            <a:off x="2207811" y="5205331"/>
            <a:ext cx="6155140" cy="830997"/>
          </a:xfrm>
          <a:prstGeom prst="rect">
            <a:avLst/>
          </a:prstGeom>
          <a:noFill/>
        </p:spPr>
        <p:txBody>
          <a:bodyPr wrap="square" rtlCol="0">
            <a:spAutoFit/>
          </a:bodyPr>
          <a:lstStyle/>
          <a:p>
            <a:r>
              <a:rPr lang="en-US" sz="1600" dirty="0" smtClean="0">
                <a:solidFill>
                  <a:schemeClr val="bg1"/>
                </a:solidFill>
              </a:rPr>
              <a:t>* CPR certification is completed in  NC public middle school 8</a:t>
            </a:r>
            <a:r>
              <a:rPr lang="en-US" sz="1600" baseline="30000" dirty="0" smtClean="0">
                <a:solidFill>
                  <a:schemeClr val="bg1"/>
                </a:solidFill>
              </a:rPr>
              <a:t>th</a:t>
            </a:r>
            <a:r>
              <a:rPr lang="en-US" sz="1600" dirty="0" smtClean="0">
                <a:solidFill>
                  <a:schemeClr val="bg1"/>
                </a:solidFill>
              </a:rPr>
              <a:t> grade health class. All others will be notified about process to complete certification.</a:t>
            </a:r>
            <a:endParaRPr lang="en-US" sz="1600" dirty="0">
              <a:solidFill>
                <a:schemeClr val="bg1"/>
              </a:solidFill>
            </a:endParaRPr>
          </a:p>
        </p:txBody>
      </p:sp>
    </p:spTree>
    <p:extLst>
      <p:ext uri="{BB962C8B-B14F-4D97-AF65-F5344CB8AC3E}">
        <p14:creationId xmlns:p14="http://schemas.microsoft.com/office/powerpoint/2010/main" val="19343896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SCHOLARSHIPS &amp; COLLEGE VISITS	</a:t>
            </a:r>
            <a:endParaRPr lang="en-US" dirty="0"/>
          </a:p>
        </p:txBody>
      </p:sp>
      <p:sp>
        <p:nvSpPr>
          <p:cNvPr id="3" name="Content Placeholder 2"/>
          <p:cNvSpPr>
            <a:spLocks noGrp="1"/>
          </p:cNvSpPr>
          <p:nvPr>
            <p:ph idx="1"/>
          </p:nvPr>
        </p:nvSpPr>
        <p:spPr/>
        <p:txBody>
          <a:bodyPr/>
          <a:lstStyle/>
          <a:p>
            <a:r>
              <a:rPr lang="en-US" dirty="0" smtClean="0"/>
              <a:t>Listen to announcements and watch the roll/scroll for most recent scholarships and college visits.</a:t>
            </a:r>
          </a:p>
          <a:p>
            <a:r>
              <a:rPr lang="en-US" dirty="0" smtClean="0"/>
              <a:t>A live link to the scholarship spreadsheet is linked through the Student Services </a:t>
            </a:r>
            <a:r>
              <a:rPr lang="en-US" dirty="0" err="1" smtClean="0"/>
              <a:t>weebly</a:t>
            </a:r>
            <a:r>
              <a:rPr lang="en-US" dirty="0" smtClean="0"/>
              <a:t> and the weekly Titan Life newsletter. </a:t>
            </a:r>
          </a:p>
          <a:p>
            <a:r>
              <a:rPr lang="en-US" dirty="0"/>
              <a:t>The most important source for financial aid for most students is the FINANCIAL AID OFFICE at the school they will attend. </a:t>
            </a:r>
          </a:p>
          <a:p>
            <a:endParaRPr lang="en-US" dirty="0"/>
          </a:p>
        </p:txBody>
      </p:sp>
    </p:spTree>
    <p:extLst>
      <p:ext uri="{BB962C8B-B14F-4D97-AF65-F5344CB8AC3E}">
        <p14:creationId xmlns:p14="http://schemas.microsoft.com/office/powerpoint/2010/main" val="5616732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Aid</a:t>
            </a:r>
            <a:endParaRPr lang="en-US" dirty="0"/>
          </a:p>
        </p:txBody>
      </p:sp>
      <p:sp>
        <p:nvSpPr>
          <p:cNvPr id="3" name="Content Placeholder 2"/>
          <p:cNvSpPr>
            <a:spLocks noGrp="1"/>
          </p:cNvSpPr>
          <p:nvPr>
            <p:ph idx="1"/>
          </p:nvPr>
        </p:nvSpPr>
        <p:spPr/>
        <p:txBody>
          <a:bodyPr>
            <a:normAutofit/>
          </a:bodyPr>
          <a:lstStyle/>
          <a:p>
            <a:r>
              <a:rPr lang="en-US" dirty="0" smtClean="0">
                <a:hlinkClick r:id="rId2"/>
              </a:rPr>
              <a:t>www.fafsa.ed.gov</a:t>
            </a:r>
            <a:endParaRPr lang="en-US" dirty="0" smtClean="0"/>
          </a:p>
          <a:p>
            <a:r>
              <a:rPr lang="en-US" dirty="0" smtClean="0"/>
              <a:t>Opens October 1</a:t>
            </a:r>
            <a:r>
              <a:rPr lang="en-US" baseline="30000" dirty="0" smtClean="0"/>
              <a:t>st</a:t>
            </a:r>
            <a:endParaRPr lang="en-US" dirty="0" smtClean="0"/>
          </a:p>
          <a:p>
            <a:r>
              <a:rPr lang="en-US" dirty="0" smtClean="0"/>
              <a:t>You will need (for you and your parents):</a:t>
            </a:r>
          </a:p>
          <a:p>
            <a:pPr lvl="1"/>
            <a:r>
              <a:rPr lang="en-US" dirty="0" smtClean="0"/>
              <a:t>Your social security number</a:t>
            </a:r>
          </a:p>
          <a:p>
            <a:pPr lvl="1"/>
            <a:r>
              <a:rPr lang="en-US" dirty="0" smtClean="0"/>
              <a:t>Your Alien Registration Number (if you are not a US citizen)</a:t>
            </a:r>
          </a:p>
          <a:p>
            <a:pPr lvl="1"/>
            <a:r>
              <a:rPr lang="en-US" dirty="0" smtClean="0"/>
              <a:t>Your most recent federal income tax returns, W-2s, and other records of money earned</a:t>
            </a:r>
          </a:p>
          <a:p>
            <a:pPr lvl="1"/>
            <a:r>
              <a:rPr lang="en-US" dirty="0" smtClean="0"/>
              <a:t>Bank statements and records of investments (if applicable)</a:t>
            </a:r>
          </a:p>
          <a:p>
            <a:pPr lvl="1"/>
            <a:r>
              <a:rPr lang="en-US" dirty="0" smtClean="0"/>
              <a:t>Records of untaxed income (if applicable)</a:t>
            </a:r>
          </a:p>
          <a:p>
            <a:pPr lvl="1"/>
            <a:r>
              <a:rPr lang="en-US" dirty="0" smtClean="0"/>
              <a:t>An FSA ID to sign electronically</a:t>
            </a:r>
          </a:p>
          <a:p>
            <a:endParaRPr lang="en-US" dirty="0"/>
          </a:p>
        </p:txBody>
      </p:sp>
    </p:spTree>
    <p:extLst>
      <p:ext uri="{BB962C8B-B14F-4D97-AF65-F5344CB8AC3E}">
        <p14:creationId xmlns:p14="http://schemas.microsoft.com/office/powerpoint/2010/main" val="22118383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DATES</a:t>
            </a:r>
            <a:endParaRPr lang="en-US" dirty="0"/>
          </a:p>
        </p:txBody>
      </p:sp>
      <p:sp>
        <p:nvSpPr>
          <p:cNvPr id="3" name="Content Placeholder 2"/>
          <p:cNvSpPr>
            <a:spLocks noGrp="1"/>
          </p:cNvSpPr>
          <p:nvPr>
            <p:ph idx="1"/>
          </p:nvPr>
        </p:nvSpPr>
        <p:spPr/>
        <p:txBody>
          <a:bodyPr>
            <a:normAutofit/>
          </a:bodyPr>
          <a:lstStyle/>
          <a:p>
            <a:r>
              <a:rPr lang="en-US" dirty="0" smtClean="0"/>
              <a:t>SENIOR ON-TRACK MEETINGS: Starting September 25th</a:t>
            </a:r>
          </a:p>
          <a:p>
            <a:r>
              <a:rPr lang="en-US" dirty="0" smtClean="0"/>
              <a:t>CACRAO COLLEGE FAIR – October 5 @ Charlotte Convention Center (must turn in permission slip) </a:t>
            </a:r>
          </a:p>
          <a:p>
            <a:r>
              <a:rPr lang="en-US" dirty="0" smtClean="0"/>
              <a:t>ACT – October 28</a:t>
            </a:r>
            <a:r>
              <a:rPr lang="en-US" baseline="30000" dirty="0" smtClean="0"/>
              <a:t>th</a:t>
            </a:r>
            <a:r>
              <a:rPr lang="en-US" dirty="0" smtClean="0"/>
              <a:t> and December 9th</a:t>
            </a:r>
          </a:p>
          <a:p>
            <a:r>
              <a:rPr lang="en-US" dirty="0" smtClean="0"/>
              <a:t>SAT – October 7</a:t>
            </a:r>
            <a:r>
              <a:rPr lang="en-US" baseline="30000" dirty="0" smtClean="0"/>
              <a:t>th</a:t>
            </a:r>
            <a:r>
              <a:rPr lang="en-US" dirty="0" smtClean="0"/>
              <a:t> , November 4</a:t>
            </a:r>
            <a:r>
              <a:rPr lang="en-US" baseline="30000" dirty="0" smtClean="0"/>
              <a:t>th</a:t>
            </a:r>
            <a:r>
              <a:rPr lang="en-US" dirty="0" smtClean="0"/>
              <a:t>   and December 2</a:t>
            </a:r>
            <a:r>
              <a:rPr lang="en-US" baseline="30000" dirty="0" smtClean="0"/>
              <a:t>nd</a:t>
            </a:r>
            <a:r>
              <a:rPr lang="en-US" dirty="0" smtClean="0"/>
              <a:t>  </a:t>
            </a:r>
          </a:p>
          <a:p>
            <a:r>
              <a:rPr lang="en-US" dirty="0" smtClean="0"/>
              <a:t>Senior Parent night TBA</a:t>
            </a:r>
          </a:p>
          <a:p>
            <a:r>
              <a:rPr lang="en-US" dirty="0" smtClean="0"/>
              <a:t>November 2</a:t>
            </a:r>
            <a:r>
              <a:rPr lang="en-US" baseline="30000" dirty="0" smtClean="0"/>
              <a:t>nd</a:t>
            </a:r>
            <a:r>
              <a:rPr lang="en-US" dirty="0" smtClean="0"/>
              <a:t>, 7</a:t>
            </a:r>
            <a:r>
              <a:rPr lang="en-US" baseline="30000" dirty="0" smtClean="0"/>
              <a:t>th</a:t>
            </a:r>
            <a:r>
              <a:rPr lang="en-US" dirty="0" smtClean="0"/>
              <a:t>, 14</a:t>
            </a:r>
            <a:r>
              <a:rPr lang="en-US" baseline="30000" dirty="0" smtClean="0"/>
              <a:t>th</a:t>
            </a:r>
            <a:r>
              <a:rPr lang="en-US" dirty="0" smtClean="0"/>
              <a:t> (NC State, UNCG, WSSU, NCCSU, UNC Chapel Hill. High Point, NC A&amp;T)</a:t>
            </a:r>
            <a:endParaRPr lang="en-US" dirty="0"/>
          </a:p>
        </p:txBody>
      </p:sp>
    </p:spTree>
    <p:extLst>
      <p:ext uri="{BB962C8B-B14F-4D97-AF65-F5344CB8AC3E}">
        <p14:creationId xmlns:p14="http://schemas.microsoft.com/office/powerpoint/2010/main" val="26618872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242" y="169334"/>
            <a:ext cx="8039981" cy="1601783"/>
          </a:xfrm>
        </p:spPr>
        <p:txBody>
          <a:bodyPr/>
          <a:lstStyle/>
          <a:p>
            <a:r>
              <a:rPr lang="en-US" dirty="0" smtClean="0"/>
              <a:t>Top </a:t>
            </a:r>
            <a:r>
              <a:rPr lang="en-US" dirty="0"/>
              <a:t>5 reasons to </a:t>
            </a:r>
            <a:r>
              <a:rPr lang="en-US" i="1" dirty="0"/>
              <a:t>celebrate </a:t>
            </a:r>
            <a:r>
              <a:rPr lang="en-US" dirty="0"/>
              <a:t>sending your son/daughter to college... </a:t>
            </a:r>
          </a:p>
        </p:txBody>
      </p:sp>
      <p:sp>
        <p:nvSpPr>
          <p:cNvPr id="3" name="Content Placeholder 2"/>
          <p:cNvSpPr>
            <a:spLocks noGrp="1"/>
          </p:cNvSpPr>
          <p:nvPr>
            <p:ph idx="1"/>
          </p:nvPr>
        </p:nvSpPr>
        <p:spPr/>
        <p:txBody>
          <a:bodyPr>
            <a:normAutofit/>
          </a:bodyPr>
          <a:lstStyle/>
          <a:p>
            <a:pPr marL="0" indent="0">
              <a:buNone/>
            </a:pPr>
            <a:r>
              <a:rPr lang="en-US" dirty="0" smtClean="0"/>
              <a:t>5</a:t>
            </a:r>
            <a:r>
              <a:rPr lang="en-US" dirty="0"/>
              <a:t>. More sleep. Less worrying (maybe)</a:t>
            </a:r>
            <a:r>
              <a:rPr lang="en-US" dirty="0" smtClean="0"/>
              <a:t>.</a:t>
            </a:r>
          </a:p>
          <a:p>
            <a:pPr marL="0" indent="0">
              <a:buNone/>
            </a:pPr>
            <a:r>
              <a:rPr lang="en-US" dirty="0" smtClean="0"/>
              <a:t>4</a:t>
            </a:r>
            <a:r>
              <a:rPr lang="en-US" dirty="0"/>
              <a:t>. Build up frequent flyer miles</a:t>
            </a:r>
            <a:r>
              <a:rPr lang="en-US" dirty="0" smtClean="0"/>
              <a:t>.</a:t>
            </a:r>
          </a:p>
          <a:p>
            <a:pPr marL="0" indent="0">
              <a:buNone/>
            </a:pPr>
            <a:r>
              <a:rPr lang="en-US" dirty="0" smtClean="0"/>
              <a:t>3</a:t>
            </a:r>
            <a:r>
              <a:rPr lang="en-US" dirty="0"/>
              <a:t>. Washing clothes won’t be so agitating. </a:t>
            </a:r>
          </a:p>
          <a:p>
            <a:pPr marL="0" indent="0">
              <a:buNone/>
            </a:pPr>
            <a:r>
              <a:rPr lang="en-US" dirty="0" smtClean="0"/>
              <a:t>2</a:t>
            </a:r>
            <a:r>
              <a:rPr lang="en-US" dirty="0"/>
              <a:t>. Pulling out your wallet once a quarter is </a:t>
            </a:r>
            <a:r>
              <a:rPr lang="en-US" dirty="0" smtClean="0"/>
              <a:t>better </a:t>
            </a:r>
            <a:r>
              <a:rPr lang="en-US" dirty="0"/>
              <a:t>than once a day. </a:t>
            </a:r>
            <a:endParaRPr lang="en-US" dirty="0" smtClean="0"/>
          </a:p>
          <a:p>
            <a:pPr marL="0" indent="0">
              <a:buNone/>
            </a:pPr>
            <a:r>
              <a:rPr lang="en-US" b="1" dirty="0" smtClean="0"/>
              <a:t>1</a:t>
            </a:r>
            <a:r>
              <a:rPr lang="en-US" b="1" dirty="0"/>
              <a:t>. You are that much closer to retirement. </a:t>
            </a:r>
            <a:endParaRPr lang="en-US" dirty="0"/>
          </a:p>
        </p:txBody>
      </p:sp>
    </p:spTree>
    <p:extLst>
      <p:ext uri="{BB962C8B-B14F-4D97-AF65-F5344CB8AC3E}">
        <p14:creationId xmlns:p14="http://schemas.microsoft.com/office/powerpoint/2010/main" val="16224394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more information…</a:t>
            </a:r>
            <a:endParaRPr lang="en-US" dirty="0"/>
          </a:p>
        </p:txBody>
      </p:sp>
      <p:sp>
        <p:nvSpPr>
          <p:cNvPr id="3" name="Content Placeholder 2"/>
          <p:cNvSpPr>
            <a:spLocks noGrp="1"/>
          </p:cNvSpPr>
          <p:nvPr>
            <p:ph idx="1"/>
          </p:nvPr>
        </p:nvSpPr>
        <p:spPr>
          <a:xfrm>
            <a:off x="779463" y="1002058"/>
            <a:ext cx="7583487" cy="4612342"/>
          </a:xfrm>
        </p:spPr>
        <p:txBody>
          <a:bodyPr>
            <a:normAutofit fontScale="92500" lnSpcReduction="10000"/>
          </a:bodyPr>
          <a:lstStyle/>
          <a:p>
            <a:pPr marL="0" indent="0">
              <a:buNone/>
            </a:pPr>
            <a:endParaRPr lang="en-US" sz="1000" dirty="0" smtClean="0"/>
          </a:p>
          <a:p>
            <a:pPr marL="0" indent="0">
              <a:buNone/>
            </a:pPr>
            <a:r>
              <a:rPr lang="en-US" sz="3200" dirty="0" smtClean="0"/>
              <a:t>CONTACT YOUR STUDENT’S COUNSELOR</a:t>
            </a:r>
          </a:p>
          <a:p>
            <a:pPr marL="0" indent="0">
              <a:buNone/>
            </a:pPr>
            <a:endParaRPr lang="en-US" dirty="0"/>
          </a:p>
          <a:p>
            <a:pPr marL="0" indent="0">
              <a:spcBef>
                <a:spcPts val="0"/>
              </a:spcBef>
              <a:buNone/>
            </a:pPr>
            <a:r>
              <a:rPr lang="en-US" sz="2400" dirty="0" smtClean="0"/>
              <a:t>Ms. Quintana: A-E</a:t>
            </a:r>
          </a:p>
          <a:p>
            <a:pPr marL="0" indent="0">
              <a:spcBef>
                <a:spcPts val="0"/>
              </a:spcBef>
              <a:buNone/>
            </a:pPr>
            <a:r>
              <a:rPr lang="en-US" sz="2400" smtClean="0">
                <a:hlinkClick r:id="rId2"/>
              </a:rPr>
              <a:t>jenniferl.quintana@cms.k12.nc.us</a:t>
            </a:r>
            <a:endParaRPr lang="en-US" sz="2400" smtClean="0"/>
          </a:p>
          <a:p>
            <a:pPr marL="0" indent="0">
              <a:spcBef>
                <a:spcPts val="0"/>
              </a:spcBef>
              <a:buNone/>
            </a:pPr>
            <a:endParaRPr lang="en-US" sz="2400" dirty="0"/>
          </a:p>
          <a:p>
            <a:pPr marL="0" indent="0">
              <a:spcBef>
                <a:spcPts val="0"/>
              </a:spcBef>
              <a:buNone/>
            </a:pPr>
            <a:r>
              <a:rPr lang="en-US" sz="2400" dirty="0" smtClean="0"/>
              <a:t>Mr. </a:t>
            </a:r>
            <a:r>
              <a:rPr lang="en-US" sz="2400" dirty="0" err="1" smtClean="0"/>
              <a:t>Gettings</a:t>
            </a:r>
            <a:r>
              <a:rPr lang="en-US" sz="2400" dirty="0" smtClean="0"/>
              <a:t>: F-K</a:t>
            </a:r>
          </a:p>
          <a:p>
            <a:pPr marL="0" indent="0">
              <a:spcBef>
                <a:spcPts val="0"/>
              </a:spcBef>
              <a:buNone/>
            </a:pPr>
            <a:r>
              <a:rPr lang="en-US" sz="1800" dirty="0" smtClean="0">
                <a:hlinkClick r:id="rId3"/>
              </a:rPr>
              <a:t>Byron1.gettings@cms.k12.nc.us</a:t>
            </a:r>
            <a:endParaRPr lang="en-US" sz="1800" dirty="0" smtClean="0"/>
          </a:p>
          <a:p>
            <a:pPr marL="0" indent="0">
              <a:spcBef>
                <a:spcPts val="0"/>
              </a:spcBef>
              <a:buNone/>
            </a:pPr>
            <a:endParaRPr lang="en-US" sz="1800" dirty="0" smtClean="0"/>
          </a:p>
          <a:p>
            <a:pPr marL="0" indent="0">
              <a:spcBef>
                <a:spcPts val="0"/>
              </a:spcBef>
              <a:buNone/>
            </a:pPr>
            <a:r>
              <a:rPr lang="en-US" sz="2400" dirty="0" smtClean="0"/>
              <a:t>Mrs. Conner: L-Re</a:t>
            </a:r>
          </a:p>
          <a:p>
            <a:pPr marL="0" indent="0">
              <a:spcBef>
                <a:spcPts val="0"/>
              </a:spcBef>
              <a:buNone/>
            </a:pPr>
            <a:r>
              <a:rPr lang="en-US" sz="1800" dirty="0">
                <a:hlinkClick r:id="rId4"/>
              </a:rPr>
              <a:t>a</a:t>
            </a:r>
            <a:r>
              <a:rPr lang="en-US" sz="1800" dirty="0" smtClean="0">
                <a:hlinkClick r:id="rId4"/>
              </a:rPr>
              <a:t>nne.conner@cms.k12.nc.us</a:t>
            </a:r>
            <a:endParaRPr lang="en-US" sz="1800" dirty="0" smtClean="0"/>
          </a:p>
          <a:p>
            <a:pPr marL="0" indent="0">
              <a:spcBef>
                <a:spcPts val="0"/>
              </a:spcBef>
              <a:buNone/>
            </a:pPr>
            <a:endParaRPr lang="en-US" sz="2400" dirty="0" smtClean="0"/>
          </a:p>
          <a:p>
            <a:pPr marL="0" indent="0">
              <a:spcBef>
                <a:spcPts val="0"/>
              </a:spcBef>
              <a:buNone/>
            </a:pPr>
            <a:r>
              <a:rPr lang="en-US" sz="2400" dirty="0" smtClean="0"/>
              <a:t>Mrs. Teague: </a:t>
            </a:r>
            <a:r>
              <a:rPr lang="en-US" sz="2400" dirty="0" err="1" smtClean="0"/>
              <a:t>Ri</a:t>
            </a:r>
            <a:r>
              <a:rPr lang="en-US" sz="2400" dirty="0" smtClean="0"/>
              <a:t>-Z</a:t>
            </a:r>
          </a:p>
          <a:p>
            <a:pPr marL="0" indent="0">
              <a:spcBef>
                <a:spcPts val="0"/>
              </a:spcBef>
              <a:buNone/>
            </a:pPr>
            <a:r>
              <a:rPr lang="en-US" sz="1800" dirty="0">
                <a:hlinkClick r:id="rId5"/>
              </a:rPr>
              <a:t>k</a:t>
            </a:r>
            <a:r>
              <a:rPr lang="en-US" sz="1800" dirty="0" smtClean="0">
                <a:hlinkClick r:id="rId5"/>
              </a:rPr>
              <a:t>ellyd.teague@cms.k12.nc.us</a:t>
            </a:r>
            <a:endParaRPr lang="en-US" sz="1800" dirty="0" smtClean="0"/>
          </a:p>
          <a:p>
            <a:pPr marL="0" indent="0">
              <a:spcBef>
                <a:spcPts val="0"/>
              </a:spcBef>
              <a:buNone/>
            </a:pPr>
            <a:endParaRPr lang="en-US" dirty="0"/>
          </a:p>
        </p:txBody>
      </p:sp>
      <p:pic>
        <p:nvPicPr>
          <p:cNvPr id="4" name="Picture 3"/>
          <p:cNvPicPr>
            <a:picLocks noChangeAspect="1"/>
          </p:cNvPicPr>
          <p:nvPr/>
        </p:nvPicPr>
        <p:blipFill>
          <a:blip r:embed="rId6"/>
          <a:stretch>
            <a:fillRect/>
          </a:stretch>
        </p:blipFill>
        <p:spPr>
          <a:xfrm>
            <a:off x="5424832" y="3308229"/>
            <a:ext cx="2938118" cy="2637366"/>
          </a:xfrm>
          <a:prstGeom prst="rect">
            <a:avLst/>
          </a:prstGeom>
        </p:spPr>
      </p:pic>
    </p:spTree>
    <p:extLst>
      <p:ext uri="{BB962C8B-B14F-4D97-AF65-F5344CB8AC3E}">
        <p14:creationId xmlns:p14="http://schemas.microsoft.com/office/powerpoint/2010/main" val="20635760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4921" y="710900"/>
            <a:ext cx="7583487" cy="1044388"/>
          </a:xfrm>
        </p:spPr>
        <p:txBody>
          <a:bodyPr/>
          <a:lstStyle/>
          <a:p>
            <a:r>
              <a:rPr lang="en-US" dirty="0"/>
              <a:t>It is important to have strong ACADEMIC courses senior year! </a:t>
            </a:r>
          </a:p>
        </p:txBody>
      </p:sp>
      <p:sp>
        <p:nvSpPr>
          <p:cNvPr id="3" name="Content Placeholder 2"/>
          <p:cNvSpPr>
            <a:spLocks noGrp="1"/>
          </p:cNvSpPr>
          <p:nvPr>
            <p:ph idx="1"/>
          </p:nvPr>
        </p:nvSpPr>
        <p:spPr>
          <a:xfrm>
            <a:off x="779463" y="1946385"/>
            <a:ext cx="7583487" cy="4208930"/>
          </a:xfrm>
        </p:spPr>
        <p:txBody>
          <a:bodyPr/>
          <a:lstStyle/>
          <a:p>
            <a:pPr marL="0" indent="0">
              <a:buNone/>
            </a:pPr>
            <a:r>
              <a:rPr lang="en-US" dirty="0" smtClean="0"/>
              <a:t>• Colleges </a:t>
            </a:r>
            <a:r>
              <a:rPr lang="en-US" dirty="0"/>
              <a:t>are very sensitive to senior year course selection and </a:t>
            </a:r>
            <a:r>
              <a:rPr lang="en-US" dirty="0" smtClean="0"/>
              <a:t>grades</a:t>
            </a:r>
          </a:p>
          <a:p>
            <a:pPr marL="0" indent="0">
              <a:buNone/>
            </a:pPr>
            <a:r>
              <a:rPr lang="en-US" dirty="0" smtClean="0"/>
              <a:t>• Colleges </a:t>
            </a:r>
            <a:r>
              <a:rPr lang="en-US" dirty="0"/>
              <a:t>can </a:t>
            </a:r>
            <a:r>
              <a:rPr lang="en-US" i="1" dirty="0"/>
              <a:t>withdraw</a:t>
            </a:r>
            <a:r>
              <a:rPr lang="en-US" dirty="0"/>
              <a:t> an acceptance based on the final transcript </a:t>
            </a:r>
            <a:r>
              <a:rPr lang="en-US" dirty="0" smtClean="0"/>
              <a:t>submitted</a:t>
            </a:r>
            <a:endParaRPr lang="en-US" dirty="0"/>
          </a:p>
          <a:p>
            <a:pPr marL="0" indent="0">
              <a:buNone/>
            </a:pPr>
            <a:r>
              <a:rPr lang="en-US" dirty="0" smtClean="0"/>
              <a:t>• If </a:t>
            </a:r>
            <a:r>
              <a:rPr lang="en-US" dirty="0"/>
              <a:t>your student is entering the military after high school, their options can be limited by poor performance senior </a:t>
            </a:r>
            <a:r>
              <a:rPr lang="en-US" dirty="0" smtClean="0"/>
              <a:t>year </a:t>
            </a:r>
            <a:endParaRPr lang="en-US" dirty="0"/>
          </a:p>
          <a:p>
            <a:endParaRPr lang="en-US" dirty="0"/>
          </a:p>
        </p:txBody>
      </p:sp>
    </p:spTree>
    <p:extLst>
      <p:ext uri="{BB962C8B-B14F-4D97-AF65-F5344CB8AC3E}">
        <p14:creationId xmlns:p14="http://schemas.microsoft.com/office/powerpoint/2010/main" val="28428887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 CHANGES</a:t>
            </a:r>
            <a:endParaRPr lang="en-US" dirty="0"/>
          </a:p>
        </p:txBody>
      </p:sp>
      <p:sp>
        <p:nvSpPr>
          <p:cNvPr id="3" name="Content Placeholder 2"/>
          <p:cNvSpPr>
            <a:spLocks noGrp="1"/>
          </p:cNvSpPr>
          <p:nvPr>
            <p:ph idx="1"/>
          </p:nvPr>
        </p:nvSpPr>
        <p:spPr>
          <a:xfrm>
            <a:off x="779463" y="1579530"/>
            <a:ext cx="7583487" cy="4208930"/>
          </a:xfrm>
        </p:spPr>
        <p:txBody>
          <a:bodyPr>
            <a:normAutofit/>
          </a:bodyPr>
          <a:lstStyle/>
          <a:p>
            <a:r>
              <a:rPr lang="en-US" dirty="0" smtClean="0"/>
              <a:t>Colleges </a:t>
            </a:r>
            <a:r>
              <a:rPr lang="en-US" dirty="0"/>
              <a:t>make admission decisions based on the courses that are submitted to them, so... </a:t>
            </a:r>
          </a:p>
          <a:p>
            <a:r>
              <a:rPr lang="en-US" dirty="0"/>
              <a:t>It is your student’s responsibility to contact the colleges they have applied to if they </a:t>
            </a:r>
            <a:r>
              <a:rPr lang="en-US" dirty="0" smtClean="0"/>
              <a:t>have changed </a:t>
            </a:r>
            <a:r>
              <a:rPr lang="en-US" dirty="0"/>
              <a:t>their </a:t>
            </a:r>
            <a:r>
              <a:rPr lang="en-US" dirty="0" smtClean="0"/>
              <a:t>schedule </a:t>
            </a:r>
            <a:endParaRPr lang="en-US" dirty="0"/>
          </a:p>
          <a:p>
            <a:r>
              <a:rPr lang="en-US" dirty="0" smtClean="0"/>
              <a:t>Schedule </a:t>
            </a:r>
            <a:r>
              <a:rPr lang="en-US" dirty="0"/>
              <a:t>changes can affect admission decisions, scholarships, honors programs, </a:t>
            </a:r>
            <a:r>
              <a:rPr lang="en-US" dirty="0" smtClean="0"/>
              <a:t>etc.</a:t>
            </a:r>
          </a:p>
          <a:p>
            <a:r>
              <a:rPr lang="en-US" dirty="0" smtClean="0"/>
              <a:t>Colleges expect that you will pass your current classes</a:t>
            </a:r>
            <a:endParaRPr lang="en-US" dirty="0"/>
          </a:p>
          <a:p>
            <a:pPr marL="0" indent="0">
              <a:buNone/>
            </a:pPr>
            <a:endParaRPr lang="en-US" dirty="0"/>
          </a:p>
        </p:txBody>
      </p:sp>
    </p:spTree>
    <p:extLst>
      <p:ext uri="{BB962C8B-B14F-4D97-AF65-F5344CB8AC3E}">
        <p14:creationId xmlns:p14="http://schemas.microsoft.com/office/powerpoint/2010/main" val="29458305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A MATCH</a:t>
            </a:r>
            <a:endParaRPr lang="en-US" dirty="0"/>
          </a:p>
        </p:txBody>
      </p:sp>
      <p:sp>
        <p:nvSpPr>
          <p:cNvPr id="3" name="Content Placeholder 2"/>
          <p:cNvSpPr>
            <a:spLocks noGrp="1"/>
          </p:cNvSpPr>
          <p:nvPr>
            <p:ph idx="1"/>
          </p:nvPr>
        </p:nvSpPr>
        <p:spPr>
          <a:xfrm>
            <a:off x="779463" y="1687690"/>
            <a:ext cx="7583487" cy="4208930"/>
          </a:xfrm>
        </p:spPr>
        <p:txBody>
          <a:bodyPr>
            <a:normAutofit fontScale="92500"/>
          </a:bodyPr>
          <a:lstStyle/>
          <a:p>
            <a:r>
              <a:rPr lang="en-US" dirty="0" smtClean="0"/>
              <a:t>Know </a:t>
            </a:r>
            <a:r>
              <a:rPr lang="en-US" dirty="0"/>
              <a:t>yourself...Identify the priorities for you and your family </a:t>
            </a:r>
            <a:endParaRPr lang="en-US" dirty="0" smtClean="0"/>
          </a:p>
          <a:p>
            <a:r>
              <a:rPr lang="en-US" dirty="0" smtClean="0"/>
              <a:t>Create a list of 3-5 </a:t>
            </a:r>
            <a:r>
              <a:rPr lang="en-US" dirty="0"/>
              <a:t>schools </a:t>
            </a:r>
            <a:r>
              <a:rPr lang="en-US" dirty="0" smtClean="0"/>
              <a:t>(safety, likely, reach)</a:t>
            </a:r>
            <a:endParaRPr lang="en-US" dirty="0"/>
          </a:p>
          <a:p>
            <a:r>
              <a:rPr lang="en-US" dirty="0"/>
              <a:t>Look for schools that match your student’s strengths and learning style </a:t>
            </a:r>
          </a:p>
          <a:p>
            <a:r>
              <a:rPr lang="en-US" dirty="0" smtClean="0"/>
              <a:t>Location, Size </a:t>
            </a:r>
            <a:r>
              <a:rPr lang="en-US" dirty="0"/>
              <a:t>and Type of </a:t>
            </a:r>
            <a:r>
              <a:rPr lang="en-US" dirty="0" smtClean="0"/>
              <a:t>School – VISIT COLLEGES CAMPUSES</a:t>
            </a:r>
          </a:p>
          <a:p>
            <a:r>
              <a:rPr lang="en-US" dirty="0" smtClean="0"/>
              <a:t>Be </a:t>
            </a:r>
            <a:r>
              <a:rPr lang="en-US" dirty="0"/>
              <a:t>realistic and maintain perspective </a:t>
            </a:r>
          </a:p>
          <a:p>
            <a:r>
              <a:rPr lang="en-US" dirty="0"/>
              <a:t>Remember, 84% of all colleges accept more than 50% of the students who apply to them, according to the National Association for College Admission Counseling </a:t>
            </a:r>
          </a:p>
          <a:p>
            <a:endParaRPr lang="en-US" dirty="0"/>
          </a:p>
        </p:txBody>
      </p:sp>
    </p:spTree>
    <p:extLst>
      <p:ext uri="{BB962C8B-B14F-4D97-AF65-F5344CB8AC3E}">
        <p14:creationId xmlns:p14="http://schemas.microsoft.com/office/powerpoint/2010/main" val="6818547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4249457"/>
            <a:ext cx="6762749" cy="1470025"/>
          </a:xfrm>
        </p:spPr>
        <p:txBody>
          <a:bodyPr/>
          <a:lstStyle/>
          <a:p>
            <a:r>
              <a:rPr lang="en-US" dirty="0" smtClean="0"/>
              <a:t>COLLEGE OPTIONS</a:t>
            </a:r>
            <a:endParaRPr lang="en-US" dirty="0"/>
          </a:p>
        </p:txBody>
      </p:sp>
      <p:pic>
        <p:nvPicPr>
          <p:cNvPr id="4" name="Picture 3" descr="college-cartoon.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692" y="1205600"/>
            <a:ext cx="5775883" cy="3685013"/>
          </a:xfrm>
          <a:prstGeom prst="rect">
            <a:avLst/>
          </a:prstGeom>
        </p:spPr>
      </p:pic>
    </p:spTree>
    <p:extLst>
      <p:ext uri="{BB962C8B-B14F-4D97-AF65-F5344CB8AC3E}">
        <p14:creationId xmlns:p14="http://schemas.microsoft.com/office/powerpoint/2010/main" val="38247614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Community College </a:t>
            </a:r>
          </a:p>
        </p:txBody>
      </p:sp>
      <p:sp>
        <p:nvSpPr>
          <p:cNvPr id="3" name="Content Placeholder 2"/>
          <p:cNvSpPr>
            <a:spLocks noGrp="1"/>
          </p:cNvSpPr>
          <p:nvPr>
            <p:ph idx="1"/>
          </p:nvPr>
        </p:nvSpPr>
        <p:spPr/>
        <p:txBody>
          <a:bodyPr/>
          <a:lstStyle/>
          <a:p>
            <a:r>
              <a:rPr lang="en-US" dirty="0" smtClean="0"/>
              <a:t>2-year college, students can receive an </a:t>
            </a:r>
            <a:r>
              <a:rPr lang="en-US" dirty="0"/>
              <a:t>Associate degree, pursue an applied career path, or choose to transfer to a </a:t>
            </a:r>
            <a:r>
              <a:rPr lang="en-US" dirty="0" smtClean="0"/>
              <a:t>4-year University(for 2 years)</a:t>
            </a:r>
            <a:endParaRPr lang="en-US" dirty="0"/>
          </a:p>
        </p:txBody>
      </p:sp>
      <p:pic>
        <p:nvPicPr>
          <p:cNvPr id="4" name="Picture 3"/>
          <p:cNvPicPr>
            <a:picLocks noChangeAspect="1"/>
          </p:cNvPicPr>
          <p:nvPr/>
        </p:nvPicPr>
        <p:blipFill>
          <a:blip r:embed="rId2"/>
          <a:stretch>
            <a:fillRect/>
          </a:stretch>
        </p:blipFill>
        <p:spPr>
          <a:xfrm>
            <a:off x="2825751" y="3571109"/>
            <a:ext cx="3251200" cy="2438400"/>
          </a:xfrm>
          <a:prstGeom prst="rect">
            <a:avLst/>
          </a:prstGeom>
        </p:spPr>
      </p:pic>
    </p:spTree>
    <p:extLst>
      <p:ext uri="{BB962C8B-B14F-4D97-AF65-F5344CB8AC3E}">
        <p14:creationId xmlns:p14="http://schemas.microsoft.com/office/powerpoint/2010/main" val="7765241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569136"/>
            <a:ext cx="7583487" cy="1044388"/>
          </a:xfrm>
        </p:spPr>
        <p:txBody>
          <a:bodyPr/>
          <a:lstStyle/>
          <a:p>
            <a:r>
              <a:rPr lang="en-US" dirty="0"/>
              <a:t>6 Reasons to Consider </a:t>
            </a:r>
            <a:r>
              <a:rPr lang="en-US" dirty="0" smtClean="0"/>
              <a:t/>
            </a:r>
            <a:br>
              <a:rPr lang="en-US" dirty="0" smtClean="0"/>
            </a:br>
            <a:r>
              <a:rPr lang="en-US" dirty="0" smtClean="0"/>
              <a:t>Community </a:t>
            </a:r>
            <a:r>
              <a:rPr lang="en-US" dirty="0"/>
              <a:t>College </a:t>
            </a:r>
          </a:p>
        </p:txBody>
      </p:sp>
      <p:sp>
        <p:nvSpPr>
          <p:cNvPr id="3" name="Content Placeholder 2"/>
          <p:cNvSpPr>
            <a:spLocks noGrp="1"/>
          </p:cNvSpPr>
          <p:nvPr>
            <p:ph idx="1"/>
          </p:nvPr>
        </p:nvSpPr>
        <p:spPr>
          <a:xfrm>
            <a:off x="779463" y="1754626"/>
            <a:ext cx="7583487" cy="4652436"/>
          </a:xfrm>
        </p:spPr>
        <p:txBody>
          <a:bodyPr>
            <a:normAutofit fontScale="92500" lnSpcReduction="20000"/>
          </a:bodyPr>
          <a:lstStyle/>
          <a:p>
            <a:pPr marL="0" indent="0">
              <a:buNone/>
            </a:pPr>
            <a:r>
              <a:rPr lang="en-US" dirty="0" smtClean="0"/>
              <a:t>1</a:t>
            </a:r>
            <a:r>
              <a:rPr lang="en-US" dirty="0"/>
              <a:t>. You are short on college funds </a:t>
            </a:r>
          </a:p>
          <a:p>
            <a:pPr marL="0" indent="0">
              <a:buNone/>
            </a:pPr>
            <a:r>
              <a:rPr lang="en-US" dirty="0"/>
              <a:t>2. You are not sure about </a:t>
            </a:r>
            <a:r>
              <a:rPr lang="en-US" dirty="0" smtClean="0"/>
              <a:t>college </a:t>
            </a:r>
            <a:endParaRPr lang="en-US" dirty="0"/>
          </a:p>
          <a:p>
            <a:pPr marL="0" indent="0">
              <a:buNone/>
            </a:pPr>
            <a:r>
              <a:rPr lang="en-US" dirty="0"/>
              <a:t>3. You are not sure what kind of program you want to </a:t>
            </a:r>
            <a:r>
              <a:rPr lang="en-US" dirty="0" smtClean="0"/>
              <a:t>pursue</a:t>
            </a:r>
            <a:endParaRPr lang="en-US" dirty="0"/>
          </a:p>
          <a:p>
            <a:pPr marL="0" indent="0">
              <a:buNone/>
            </a:pPr>
            <a:r>
              <a:rPr lang="en-US" dirty="0"/>
              <a:t>4. Your GPA is not so great and you want to build your skills before </a:t>
            </a:r>
            <a:r>
              <a:rPr lang="en-US" dirty="0" smtClean="0"/>
              <a:t>transferring </a:t>
            </a:r>
            <a:endParaRPr lang="en-US" dirty="0"/>
          </a:p>
          <a:p>
            <a:pPr marL="0" indent="0">
              <a:buNone/>
            </a:pPr>
            <a:r>
              <a:rPr lang="en-US" dirty="0"/>
              <a:t>5. You’d like a career-oriented degree, such as a fashion- design or computer-certification </a:t>
            </a:r>
            <a:r>
              <a:rPr lang="en-US" dirty="0" smtClean="0"/>
              <a:t>program </a:t>
            </a:r>
            <a:endParaRPr lang="en-US" dirty="0"/>
          </a:p>
          <a:p>
            <a:pPr marL="0" indent="0">
              <a:buNone/>
            </a:pPr>
            <a:r>
              <a:rPr lang="en-US" dirty="0"/>
              <a:t>6. You work, or have commitments, and need a flexible </a:t>
            </a:r>
            <a:r>
              <a:rPr lang="en-US" dirty="0" smtClean="0"/>
              <a:t>schedule</a:t>
            </a:r>
            <a:r>
              <a:rPr lang="en-US" dirty="0"/>
              <a:t>. </a:t>
            </a:r>
            <a:r>
              <a:rPr lang="en-US" dirty="0" smtClean="0"/>
              <a:t>Many </a:t>
            </a:r>
            <a:r>
              <a:rPr lang="en-US" dirty="0"/>
              <a:t>Community Colleges have articulation agreements with four year colleges and universities allowing students to transfer as a </a:t>
            </a:r>
            <a:r>
              <a:rPr lang="en-US" dirty="0" smtClean="0"/>
              <a:t>junior</a:t>
            </a:r>
            <a:r>
              <a:rPr lang="en-US" dirty="0"/>
              <a:t>. Check with colleges for program </a:t>
            </a:r>
            <a:r>
              <a:rPr lang="en-US" dirty="0" smtClean="0"/>
              <a:t>details</a:t>
            </a:r>
            <a:endParaRPr lang="en-US" dirty="0"/>
          </a:p>
          <a:p>
            <a:endParaRPr lang="en-US" dirty="0"/>
          </a:p>
        </p:txBody>
      </p:sp>
      <p:sp>
        <p:nvSpPr>
          <p:cNvPr id="4" name="TextBox 3"/>
          <p:cNvSpPr txBox="1"/>
          <p:nvPr/>
        </p:nvSpPr>
        <p:spPr>
          <a:xfrm>
            <a:off x="4327964" y="6037730"/>
            <a:ext cx="4034986" cy="369332"/>
          </a:xfrm>
          <a:prstGeom prst="rect">
            <a:avLst/>
          </a:prstGeom>
          <a:noFill/>
        </p:spPr>
        <p:txBody>
          <a:bodyPr wrap="square" rtlCol="0">
            <a:spAutoFit/>
          </a:bodyPr>
          <a:lstStyle/>
          <a:p>
            <a:pPr algn="r"/>
            <a:r>
              <a:rPr lang="en-US" dirty="0" smtClean="0">
                <a:solidFill>
                  <a:srgbClr val="FFFFFF"/>
                </a:solidFill>
              </a:rPr>
              <a:t>Source: College Board</a:t>
            </a:r>
            <a:endParaRPr lang="en-US" dirty="0">
              <a:solidFill>
                <a:srgbClr val="FFFFFF"/>
              </a:solidFill>
            </a:endParaRPr>
          </a:p>
        </p:txBody>
      </p:sp>
    </p:spTree>
    <p:extLst>
      <p:ext uri="{BB962C8B-B14F-4D97-AF65-F5344CB8AC3E}">
        <p14:creationId xmlns:p14="http://schemas.microsoft.com/office/powerpoint/2010/main" val="2344453446"/>
      </p:ext>
    </p:extLst>
  </p:cSld>
  <p:clrMapOvr>
    <a:masterClrMapping/>
  </p:clrMapOvr>
  <p:timing>
    <p:tnLst>
      <p:par>
        <p:cTn id="1" dur="indefinite" restart="never" nodeType="tmRoot"/>
      </p:par>
    </p:tnLst>
  </p:timing>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1103</TotalTime>
  <Words>1678</Words>
  <Application>Microsoft Office PowerPoint</Application>
  <PresentationFormat>On-screen Show (4:3)</PresentationFormat>
  <Paragraphs>205</Paragraphs>
  <Slides>34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Trebuchet MS</vt:lpstr>
      <vt:lpstr>Wingdings 2</vt:lpstr>
      <vt:lpstr>Revolution</vt:lpstr>
      <vt:lpstr>Welcome Senior Parents!</vt:lpstr>
      <vt:lpstr>GOALS FOR TONIGHT </vt:lpstr>
      <vt:lpstr>GRADUATION REQUIREMENTS – 24 CREDITS</vt:lpstr>
      <vt:lpstr>It is important to have strong ACADEMIC courses senior year! </vt:lpstr>
      <vt:lpstr>SCHEDULE CHANGES</vt:lpstr>
      <vt:lpstr>FINDING A MATCH</vt:lpstr>
      <vt:lpstr>COLLEGE OPTIONS</vt:lpstr>
      <vt:lpstr>Community College </vt:lpstr>
      <vt:lpstr>6 Reasons to Consider  Community College </vt:lpstr>
      <vt:lpstr>UNC STATE SYSTEM:  Minimum Admission Requirements</vt:lpstr>
      <vt:lpstr>Out-of-State Colleges </vt:lpstr>
      <vt:lpstr>FACTORS IN COLLEGE ADMISSION</vt:lpstr>
      <vt:lpstr>Definitions of Admission Options </vt:lpstr>
      <vt:lpstr>COLLEGE APPLICATION PROCESS</vt:lpstr>
      <vt:lpstr>PowerPoint Presentation</vt:lpstr>
      <vt:lpstr>STEP 1 — The Application </vt:lpstr>
      <vt:lpstr>THE COMMON APP</vt:lpstr>
      <vt:lpstr>THE COMMON HBCU APP</vt:lpstr>
      <vt:lpstr>CFNC.org</vt:lpstr>
      <vt:lpstr>STEP 2 - The Admission Essay </vt:lpstr>
      <vt:lpstr>STEP 3 - Letters of Recommendation </vt:lpstr>
      <vt:lpstr>COUNSELOR RECOMMENDATION</vt:lpstr>
      <vt:lpstr>STEP 4--Submitting an Application </vt:lpstr>
      <vt:lpstr>HOW TO REQUEST A TRANSCRIPT</vt:lpstr>
      <vt:lpstr>IN-STATE SCHOOLS: WWW.CFNC.ORG  OUT-OF-STATE SCHOOLS: HTTPS://CMSNC.SCRIBORDER.COM/  Paper Copy: STUDENT SERVICES </vt:lpstr>
      <vt:lpstr>PowerPoint Presentation</vt:lpstr>
      <vt:lpstr>PowerPoint Presentation</vt:lpstr>
      <vt:lpstr>PowerPoint Presentation</vt:lpstr>
      <vt:lpstr>NCAA ELIGIBILITY CENTER</vt:lpstr>
      <vt:lpstr>SCHOLARSHIPS &amp; COLLEGE VISITS </vt:lpstr>
      <vt:lpstr>Financial Aid</vt:lpstr>
      <vt:lpstr>IMPORTANT DATES</vt:lpstr>
      <vt:lpstr>Top 5 reasons to celebrate sending your son/daughter to college... </vt:lpstr>
      <vt:lpstr>For more information…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Senior Parents!</dc:title>
  <dc:creator>DANA CATCHPOLE</dc:creator>
  <cp:lastModifiedBy>Quintana, Jennifer L.</cp:lastModifiedBy>
  <cp:revision>50</cp:revision>
  <cp:lastPrinted>2014-09-24T11:31:46Z</cp:lastPrinted>
  <dcterms:created xsi:type="dcterms:W3CDTF">2014-09-22T22:28:19Z</dcterms:created>
  <dcterms:modified xsi:type="dcterms:W3CDTF">2017-09-29T12:44:47Z</dcterms:modified>
</cp:coreProperties>
</file>